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0" r:id="rId2"/>
    <p:sldId id="272" r:id="rId3"/>
    <p:sldId id="275" r:id="rId4"/>
    <p:sldId id="291" r:id="rId5"/>
    <p:sldId id="310" r:id="rId6"/>
    <p:sldId id="311" r:id="rId7"/>
    <p:sldId id="312" r:id="rId8"/>
    <p:sldId id="287" r:id="rId9"/>
    <p:sldId id="293" r:id="rId10"/>
    <p:sldId id="294" r:id="rId11"/>
    <p:sldId id="295" r:id="rId12"/>
    <p:sldId id="296" r:id="rId13"/>
    <p:sldId id="297" r:id="rId14"/>
    <p:sldId id="298" r:id="rId15"/>
    <p:sldId id="300" r:id="rId16"/>
    <p:sldId id="303" r:id="rId17"/>
    <p:sldId id="307" r:id="rId18"/>
    <p:sldId id="308" r:id="rId19"/>
    <p:sldId id="313" r:id="rId20"/>
    <p:sldId id="314" r:id="rId21"/>
    <p:sldId id="290" r:id="rId22"/>
  </p:sldIdLst>
  <p:sldSz cx="9144000" cy="6858000" type="screen4x3"/>
  <p:notesSz cx="6834188" cy="997902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b="1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b="1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b="1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b="1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b="1" kern="1200">
        <a:solidFill>
          <a:schemeClr val="bg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7AC"/>
    <a:srgbClr val="003366"/>
    <a:srgbClr val="DDDDDD"/>
    <a:srgbClr val="D4E3F7"/>
    <a:srgbClr val="B4CCE2"/>
    <a:srgbClr val="BDD2F2"/>
    <a:srgbClr val="EAEAEA"/>
    <a:srgbClr val="96B8D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08" autoAdjust="0"/>
    <p:restoredTop sz="94660"/>
  </p:normalViewPr>
  <p:slideViewPr>
    <p:cSldViewPr snapToGrid="0">
      <p:cViewPr>
        <p:scale>
          <a:sx n="60" d="100"/>
          <a:sy n="60" d="100"/>
        </p:scale>
        <p:origin x="-1422" y="-288"/>
      </p:cViewPr>
      <p:guideLst>
        <p:guide orient="horz" pos="1680"/>
        <p:guide pos="11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9" d="100"/>
          <a:sy n="49" d="100"/>
        </p:scale>
        <p:origin x="-1938" y="-96"/>
      </p:cViewPr>
      <p:guideLst>
        <p:guide orient="horz" pos="3143"/>
        <p:guide pos="215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28590E-FDC0-45E9-8578-1016548BA780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EF5E43-5375-4DEB-9A7F-F97C946E8378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Psl</a:t>
          </a:r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1 </a:t>
          </a:r>
        </a:p>
        <a:p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UU17/2003</a:t>
          </a:r>
          <a:endParaRPr lang="en-US" sz="20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5B538FDC-8824-421B-A880-D64F03C1D2F3}" type="parTrans" cxnId="{DE070AFE-00E2-49F1-9ABF-7C46A4A38912}">
      <dgm:prSet/>
      <dgm:spPr/>
      <dgm:t>
        <a:bodyPr/>
        <a:lstStyle/>
        <a:p>
          <a:endParaRPr lang="en-US"/>
        </a:p>
      </dgm:t>
    </dgm:pt>
    <dgm:pt modelId="{E50081FB-635B-4BF0-B2AC-DF099FCCF75C}" type="sibTrans" cxnId="{DE070AFE-00E2-49F1-9ABF-7C46A4A38912}">
      <dgm:prSet/>
      <dgm:spPr/>
      <dgm:t>
        <a:bodyPr/>
        <a:lstStyle/>
        <a:p>
          <a:endParaRPr lang="en-US"/>
        </a:p>
      </dgm:t>
    </dgm:pt>
    <dgm:pt modelId="{E10D747D-22A3-4D5F-8B1D-B91EB3AFBE5F}">
      <dgm:prSet phldrT="[Text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err="1" smtClean="0">
              <a:latin typeface="Arial" pitchFamily="34" charset="0"/>
              <a:cs typeface="Arial" pitchFamily="34" charset="0"/>
            </a:rPr>
            <a:t>Pendapatan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negara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/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daerah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dalah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hak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pemerintah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pusat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/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daerah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yang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diakui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sebagai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penambah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nilai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kekayaan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bersih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F7EDFA7C-AACA-47E2-BCD1-D58F7AAE8DD8}" type="parTrans" cxnId="{A7446919-A160-4051-8435-37F097143BA5}">
      <dgm:prSet/>
      <dgm:spPr/>
      <dgm:t>
        <a:bodyPr/>
        <a:lstStyle/>
        <a:p>
          <a:endParaRPr lang="en-US"/>
        </a:p>
      </dgm:t>
    </dgm:pt>
    <dgm:pt modelId="{07764DB0-A822-451B-AE5C-462EEF107561}" type="sibTrans" cxnId="{A7446919-A160-4051-8435-37F097143BA5}">
      <dgm:prSet/>
      <dgm:spPr/>
      <dgm:t>
        <a:bodyPr/>
        <a:lstStyle/>
        <a:p>
          <a:endParaRPr lang="en-US"/>
        </a:p>
      </dgm:t>
    </dgm:pt>
    <dgm:pt modelId="{516211D5-2C23-4449-93E8-34B88B5A02F2}">
      <dgm:prSet phldrT="[Text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1800" dirty="0" err="1" smtClean="0">
              <a:latin typeface="Arial" pitchFamily="34" charset="0"/>
              <a:cs typeface="Arial" pitchFamily="34" charset="0"/>
            </a:rPr>
            <a:t>Belanja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negara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/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daerah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adalah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kewajiban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pemerintah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pusat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/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daerah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yang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diakui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sebagai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pengurang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nilai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kekayaan</a:t>
          </a:r>
          <a:r>
            <a:rPr lang="en-US" sz="18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dirty="0" err="1" smtClean="0">
              <a:latin typeface="Arial" pitchFamily="34" charset="0"/>
              <a:cs typeface="Arial" pitchFamily="34" charset="0"/>
            </a:rPr>
            <a:t>bersih</a:t>
          </a:r>
          <a:endParaRPr lang="en-US" sz="1800" dirty="0">
            <a:latin typeface="Arial" pitchFamily="34" charset="0"/>
            <a:cs typeface="Arial" pitchFamily="34" charset="0"/>
          </a:endParaRPr>
        </a:p>
      </dgm:t>
    </dgm:pt>
    <dgm:pt modelId="{5ECFB8D3-B7EA-4427-8556-E106D1F1B1F8}" type="parTrans" cxnId="{DF6A7DD8-CE9C-4DC7-B72E-EF2C476BF41E}">
      <dgm:prSet/>
      <dgm:spPr/>
      <dgm:t>
        <a:bodyPr/>
        <a:lstStyle/>
        <a:p>
          <a:endParaRPr lang="en-US"/>
        </a:p>
      </dgm:t>
    </dgm:pt>
    <dgm:pt modelId="{8EA934D0-A656-4FF0-BDAA-CCC90EC09D8A}" type="sibTrans" cxnId="{DF6A7DD8-CE9C-4DC7-B72E-EF2C476BF41E}">
      <dgm:prSet/>
      <dgm:spPr/>
      <dgm:t>
        <a:bodyPr/>
        <a:lstStyle/>
        <a:p>
          <a:endParaRPr lang="en-US"/>
        </a:p>
      </dgm:t>
    </dgm:pt>
    <dgm:pt modelId="{2CC95E34-5716-49BA-9D61-EABD9DADE2F2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Psl</a:t>
          </a:r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36 </a:t>
          </a:r>
          <a:r>
            <a:rPr lang="en-US" sz="20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ayat</a:t>
          </a:r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(1) UU 17/2003</a:t>
          </a:r>
          <a:endParaRPr lang="en-US" sz="20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ED52AF67-A091-4AA7-829D-C8F6EFABC331}" type="parTrans" cxnId="{6A88CBB7-0775-43FB-B70C-5336F695116F}">
      <dgm:prSet/>
      <dgm:spPr/>
      <dgm:t>
        <a:bodyPr/>
        <a:lstStyle/>
        <a:p>
          <a:endParaRPr lang="en-US"/>
        </a:p>
      </dgm:t>
    </dgm:pt>
    <dgm:pt modelId="{E15200E1-4184-4F83-B7DC-1A83FEFDAA0E}" type="sibTrans" cxnId="{6A88CBB7-0775-43FB-B70C-5336F695116F}">
      <dgm:prSet/>
      <dgm:spPr/>
      <dgm:t>
        <a:bodyPr/>
        <a:lstStyle/>
        <a:p>
          <a:endParaRPr lang="en-US"/>
        </a:p>
      </dgm:t>
    </dgm:pt>
    <dgm:pt modelId="{B7C24D77-E1EF-4666-BF81-A2772DDC14F9}">
      <dgm:prSet phldrT="[Text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2400" dirty="0" err="1" smtClean="0">
              <a:latin typeface="Arial" pitchFamily="34" charset="0"/>
              <a:cs typeface="Arial" pitchFamily="34" charset="0"/>
            </a:rPr>
            <a:t>Ketentuan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mengenai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pengakuan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dan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pengukuran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pendapatan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dan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belanja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berbasis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akrual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dilaksanakan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selambat-lambatnya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dalam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5 (lima)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tahun</a:t>
          </a:r>
          <a:endParaRPr lang="en-US" sz="2400" dirty="0">
            <a:latin typeface="Arial" pitchFamily="34" charset="0"/>
            <a:cs typeface="Arial" pitchFamily="34" charset="0"/>
          </a:endParaRPr>
        </a:p>
      </dgm:t>
    </dgm:pt>
    <dgm:pt modelId="{F93002DE-E354-4388-B559-0262A71AE590}" type="parTrans" cxnId="{66E22D15-9124-44C7-A716-5A9469E5D39A}">
      <dgm:prSet/>
      <dgm:spPr/>
      <dgm:t>
        <a:bodyPr/>
        <a:lstStyle/>
        <a:p>
          <a:endParaRPr lang="en-US"/>
        </a:p>
      </dgm:t>
    </dgm:pt>
    <dgm:pt modelId="{2F9C0EEE-2A89-4942-8BF8-7339CA35B6D0}" type="sibTrans" cxnId="{66E22D15-9124-44C7-A716-5A9469E5D39A}">
      <dgm:prSet/>
      <dgm:spPr/>
      <dgm:t>
        <a:bodyPr/>
        <a:lstStyle/>
        <a:p>
          <a:endParaRPr lang="en-US"/>
        </a:p>
      </dgm:t>
    </dgm:pt>
    <dgm:pt modelId="{71B51A4D-A280-4DE7-A523-7A125E62DEDC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Psl</a:t>
          </a:r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70 </a:t>
          </a:r>
          <a:r>
            <a:rPr lang="en-US" sz="20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ayat</a:t>
          </a:r>
          <a:r>
            <a:rPr lang="en-US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(2) UU 1/2004</a:t>
          </a:r>
          <a:endParaRPr lang="en-US" sz="20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2D1CC429-74D0-456D-8C7D-AC223E5F7E9C}" type="parTrans" cxnId="{29A7DD8E-2033-4455-AFA7-29FA455E9A08}">
      <dgm:prSet/>
      <dgm:spPr/>
      <dgm:t>
        <a:bodyPr/>
        <a:lstStyle/>
        <a:p>
          <a:endParaRPr lang="en-US"/>
        </a:p>
      </dgm:t>
    </dgm:pt>
    <dgm:pt modelId="{65973EE5-7F70-4841-B79F-59BC31C95518}" type="sibTrans" cxnId="{29A7DD8E-2033-4455-AFA7-29FA455E9A08}">
      <dgm:prSet/>
      <dgm:spPr/>
      <dgm:t>
        <a:bodyPr/>
        <a:lstStyle/>
        <a:p>
          <a:endParaRPr lang="en-US"/>
        </a:p>
      </dgm:t>
    </dgm:pt>
    <dgm:pt modelId="{82979699-92F7-46D2-ABB1-15B120D3911F}">
      <dgm:prSet phldrT="[Text]" custT="1"/>
      <dgm:spPr>
        <a:solidFill>
          <a:schemeClr val="accent2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en-US" sz="2400" dirty="0" err="1" smtClean="0">
              <a:latin typeface="Arial" pitchFamily="34" charset="0"/>
              <a:cs typeface="Arial" pitchFamily="34" charset="0"/>
            </a:rPr>
            <a:t>Ketentuan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mengenai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pengakuan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dan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pengukuran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pendapatan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dan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belanja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berbasis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akrual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dilaksanakan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selambat-lambatnya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tahun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dirty="0" err="1" smtClean="0">
              <a:latin typeface="Arial" pitchFamily="34" charset="0"/>
              <a:cs typeface="Arial" pitchFamily="34" charset="0"/>
            </a:rPr>
            <a:t>anggaran</a:t>
          </a:r>
          <a:r>
            <a:rPr lang="en-US" sz="2400" dirty="0" smtClean="0">
              <a:latin typeface="Arial" pitchFamily="34" charset="0"/>
              <a:cs typeface="Arial" pitchFamily="34" charset="0"/>
            </a:rPr>
            <a:t> 2008</a:t>
          </a:r>
          <a:endParaRPr lang="en-US" sz="2400" dirty="0">
            <a:latin typeface="Arial" pitchFamily="34" charset="0"/>
            <a:cs typeface="Arial" pitchFamily="34" charset="0"/>
          </a:endParaRPr>
        </a:p>
      </dgm:t>
    </dgm:pt>
    <dgm:pt modelId="{2EF1065B-E810-4FD7-AEFF-7B08808408A4}" type="parTrans" cxnId="{18DD4B3A-AF0D-4389-82E4-325C787B5075}">
      <dgm:prSet/>
      <dgm:spPr/>
      <dgm:t>
        <a:bodyPr/>
        <a:lstStyle/>
        <a:p>
          <a:endParaRPr lang="en-US"/>
        </a:p>
      </dgm:t>
    </dgm:pt>
    <dgm:pt modelId="{7B4C9905-AF95-40DA-B699-BAB98B98C8C6}" type="sibTrans" cxnId="{18DD4B3A-AF0D-4389-82E4-325C787B5075}">
      <dgm:prSet/>
      <dgm:spPr/>
      <dgm:t>
        <a:bodyPr/>
        <a:lstStyle/>
        <a:p>
          <a:endParaRPr lang="en-US"/>
        </a:p>
      </dgm:t>
    </dgm:pt>
    <dgm:pt modelId="{50B77F5E-1AB6-4021-98F3-E2AA18179401}" type="pres">
      <dgm:prSet presAssocID="{7228590E-FDC0-45E9-8578-1016548BA780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7CCB4A0-80BF-4DCA-8010-B77CD99683B0}" type="pres">
      <dgm:prSet presAssocID="{87EF5E43-5375-4DEB-9A7F-F97C946E8378}" presName="linNode" presStyleCnt="0"/>
      <dgm:spPr/>
    </dgm:pt>
    <dgm:pt modelId="{1D3DB326-650C-4351-AF75-173BE94B1A2A}" type="pres">
      <dgm:prSet presAssocID="{87EF5E43-5375-4DEB-9A7F-F97C946E8378}" presName="parentShp" presStyleLbl="node1" presStyleIdx="0" presStyleCnt="3" custScaleX="54867" custScaleY="1029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F270E7-CA88-4B21-99FB-46CA76DC4AA2}" type="pres">
      <dgm:prSet presAssocID="{87EF5E43-5375-4DEB-9A7F-F97C946E8378}" presName="childShp" presStyleLbl="bgAccFollowNode1" presStyleIdx="0" presStyleCnt="3" custScaleX="129761" custScaleY="1244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316F49E-E9D1-48DB-91C2-F702D567E955}" type="pres">
      <dgm:prSet presAssocID="{E50081FB-635B-4BF0-B2AC-DF099FCCF75C}" presName="spacing" presStyleCnt="0"/>
      <dgm:spPr/>
    </dgm:pt>
    <dgm:pt modelId="{7F1D88DE-C6AC-4F69-989F-430188CB049B}" type="pres">
      <dgm:prSet presAssocID="{2CC95E34-5716-49BA-9D61-EABD9DADE2F2}" presName="linNode" presStyleCnt="0"/>
      <dgm:spPr/>
    </dgm:pt>
    <dgm:pt modelId="{7807719D-4045-4E5B-A6CA-5CFF06FDA819}" type="pres">
      <dgm:prSet presAssocID="{2CC95E34-5716-49BA-9D61-EABD9DADE2F2}" presName="parentShp" presStyleLbl="node1" presStyleIdx="1" presStyleCnt="3" custScaleX="54867" custScaleY="950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B99F70-481B-4D98-9644-195417B71CE3}" type="pres">
      <dgm:prSet presAssocID="{2CC95E34-5716-49BA-9D61-EABD9DADE2F2}" presName="childShp" presStyleLbl="bgAccFollowNode1" presStyleIdx="1" presStyleCnt="3" custScaleX="12904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AD00E-99DB-4BE2-8D41-E2972C6076AD}" type="pres">
      <dgm:prSet presAssocID="{E15200E1-4184-4F83-B7DC-1A83FEFDAA0E}" presName="spacing" presStyleCnt="0"/>
      <dgm:spPr/>
    </dgm:pt>
    <dgm:pt modelId="{CEC29543-4B35-42A7-9C51-AC5F621819E9}" type="pres">
      <dgm:prSet presAssocID="{71B51A4D-A280-4DE7-A523-7A125E62DEDC}" presName="linNode" presStyleCnt="0"/>
      <dgm:spPr/>
    </dgm:pt>
    <dgm:pt modelId="{0B4F0C50-390E-43D9-8C3E-4CF73FBA7DF7}" type="pres">
      <dgm:prSet presAssocID="{71B51A4D-A280-4DE7-A523-7A125E62DEDC}" presName="parentShp" presStyleLbl="node1" presStyleIdx="2" presStyleCnt="3" custScaleX="54867" custScaleY="91540" custLinFactNeighborX="-65" custLinFactNeighborY="205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F95FD7-223E-425E-9C8C-FE3BC6549508}" type="pres">
      <dgm:prSet presAssocID="{71B51A4D-A280-4DE7-A523-7A125E62DEDC}" presName="childShp" presStyleLbl="bgAccFollowNode1" presStyleIdx="2" presStyleCnt="3" custScaleX="1306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A88CBB7-0775-43FB-B70C-5336F695116F}" srcId="{7228590E-FDC0-45E9-8578-1016548BA780}" destId="{2CC95E34-5716-49BA-9D61-EABD9DADE2F2}" srcOrd="1" destOrd="0" parTransId="{ED52AF67-A091-4AA7-829D-C8F6EFABC331}" sibTransId="{E15200E1-4184-4F83-B7DC-1A83FEFDAA0E}"/>
    <dgm:cxn modelId="{18DD4B3A-AF0D-4389-82E4-325C787B5075}" srcId="{71B51A4D-A280-4DE7-A523-7A125E62DEDC}" destId="{82979699-92F7-46D2-ABB1-15B120D3911F}" srcOrd="0" destOrd="0" parTransId="{2EF1065B-E810-4FD7-AEFF-7B08808408A4}" sibTransId="{7B4C9905-AF95-40DA-B699-BAB98B98C8C6}"/>
    <dgm:cxn modelId="{28ACD8DC-5CCA-4AB5-876D-C3B62513CF73}" type="presOf" srcId="{82979699-92F7-46D2-ABB1-15B120D3911F}" destId="{0FF95FD7-223E-425E-9C8C-FE3BC6549508}" srcOrd="0" destOrd="0" presId="urn:microsoft.com/office/officeart/2005/8/layout/vList6"/>
    <dgm:cxn modelId="{26CAF882-86B2-4B70-9AE1-08622FBBAC66}" type="presOf" srcId="{71B51A4D-A280-4DE7-A523-7A125E62DEDC}" destId="{0B4F0C50-390E-43D9-8C3E-4CF73FBA7DF7}" srcOrd="0" destOrd="0" presId="urn:microsoft.com/office/officeart/2005/8/layout/vList6"/>
    <dgm:cxn modelId="{406961B8-0F29-4FE2-8D19-745EC435202C}" type="presOf" srcId="{7228590E-FDC0-45E9-8578-1016548BA780}" destId="{50B77F5E-1AB6-4021-98F3-E2AA18179401}" srcOrd="0" destOrd="0" presId="urn:microsoft.com/office/officeart/2005/8/layout/vList6"/>
    <dgm:cxn modelId="{A7446919-A160-4051-8435-37F097143BA5}" srcId="{87EF5E43-5375-4DEB-9A7F-F97C946E8378}" destId="{E10D747D-22A3-4D5F-8B1D-B91EB3AFBE5F}" srcOrd="0" destOrd="0" parTransId="{F7EDFA7C-AACA-47E2-BCD1-D58F7AAE8DD8}" sibTransId="{07764DB0-A822-451B-AE5C-462EEF107561}"/>
    <dgm:cxn modelId="{DF6A7DD8-CE9C-4DC7-B72E-EF2C476BF41E}" srcId="{87EF5E43-5375-4DEB-9A7F-F97C946E8378}" destId="{516211D5-2C23-4449-93E8-34B88B5A02F2}" srcOrd="1" destOrd="0" parTransId="{5ECFB8D3-B7EA-4427-8556-E106D1F1B1F8}" sibTransId="{8EA934D0-A656-4FF0-BDAA-CCC90EC09D8A}"/>
    <dgm:cxn modelId="{32BCA2C3-CCAA-4512-979F-F4023373CB80}" type="presOf" srcId="{B7C24D77-E1EF-4666-BF81-A2772DDC14F9}" destId="{E7B99F70-481B-4D98-9644-195417B71CE3}" srcOrd="0" destOrd="0" presId="urn:microsoft.com/office/officeart/2005/8/layout/vList6"/>
    <dgm:cxn modelId="{DE070AFE-00E2-49F1-9ABF-7C46A4A38912}" srcId="{7228590E-FDC0-45E9-8578-1016548BA780}" destId="{87EF5E43-5375-4DEB-9A7F-F97C946E8378}" srcOrd="0" destOrd="0" parTransId="{5B538FDC-8824-421B-A880-D64F03C1D2F3}" sibTransId="{E50081FB-635B-4BF0-B2AC-DF099FCCF75C}"/>
    <dgm:cxn modelId="{C4BB8B9F-3496-42FA-8D66-FC97102C971B}" type="presOf" srcId="{E10D747D-22A3-4D5F-8B1D-B91EB3AFBE5F}" destId="{A0F270E7-CA88-4B21-99FB-46CA76DC4AA2}" srcOrd="0" destOrd="0" presId="urn:microsoft.com/office/officeart/2005/8/layout/vList6"/>
    <dgm:cxn modelId="{8FB19048-7EEE-4431-91FD-65E19C24C161}" type="presOf" srcId="{2CC95E34-5716-49BA-9D61-EABD9DADE2F2}" destId="{7807719D-4045-4E5B-A6CA-5CFF06FDA819}" srcOrd="0" destOrd="0" presId="urn:microsoft.com/office/officeart/2005/8/layout/vList6"/>
    <dgm:cxn modelId="{66E22D15-9124-44C7-A716-5A9469E5D39A}" srcId="{2CC95E34-5716-49BA-9D61-EABD9DADE2F2}" destId="{B7C24D77-E1EF-4666-BF81-A2772DDC14F9}" srcOrd="0" destOrd="0" parTransId="{F93002DE-E354-4388-B559-0262A71AE590}" sibTransId="{2F9C0EEE-2A89-4942-8BF8-7339CA35B6D0}"/>
    <dgm:cxn modelId="{29A7DD8E-2033-4455-AFA7-29FA455E9A08}" srcId="{7228590E-FDC0-45E9-8578-1016548BA780}" destId="{71B51A4D-A280-4DE7-A523-7A125E62DEDC}" srcOrd="2" destOrd="0" parTransId="{2D1CC429-74D0-456D-8C7D-AC223E5F7E9C}" sibTransId="{65973EE5-7F70-4841-B79F-59BC31C95518}"/>
    <dgm:cxn modelId="{A12E485C-53EA-4C6E-86DC-1841A3C70F1F}" type="presOf" srcId="{87EF5E43-5375-4DEB-9A7F-F97C946E8378}" destId="{1D3DB326-650C-4351-AF75-173BE94B1A2A}" srcOrd="0" destOrd="0" presId="urn:microsoft.com/office/officeart/2005/8/layout/vList6"/>
    <dgm:cxn modelId="{4FEE4921-CDF1-4186-884E-C98478B35878}" type="presOf" srcId="{516211D5-2C23-4449-93E8-34B88B5A02F2}" destId="{A0F270E7-CA88-4B21-99FB-46CA76DC4AA2}" srcOrd="0" destOrd="1" presId="urn:microsoft.com/office/officeart/2005/8/layout/vList6"/>
    <dgm:cxn modelId="{3EBA7E47-E336-4188-BF35-B8F1065A0591}" type="presParOf" srcId="{50B77F5E-1AB6-4021-98F3-E2AA18179401}" destId="{07CCB4A0-80BF-4DCA-8010-B77CD99683B0}" srcOrd="0" destOrd="0" presId="urn:microsoft.com/office/officeart/2005/8/layout/vList6"/>
    <dgm:cxn modelId="{13C2A9BC-A75E-49F0-B212-F1734D6E4DF0}" type="presParOf" srcId="{07CCB4A0-80BF-4DCA-8010-B77CD99683B0}" destId="{1D3DB326-650C-4351-AF75-173BE94B1A2A}" srcOrd="0" destOrd="0" presId="urn:microsoft.com/office/officeart/2005/8/layout/vList6"/>
    <dgm:cxn modelId="{71265878-3AEF-4B72-917F-FE75E95A61FE}" type="presParOf" srcId="{07CCB4A0-80BF-4DCA-8010-B77CD99683B0}" destId="{A0F270E7-CA88-4B21-99FB-46CA76DC4AA2}" srcOrd="1" destOrd="0" presId="urn:microsoft.com/office/officeart/2005/8/layout/vList6"/>
    <dgm:cxn modelId="{5ADE8A29-81F3-4738-9BBC-B3CD68C93D91}" type="presParOf" srcId="{50B77F5E-1AB6-4021-98F3-E2AA18179401}" destId="{D316F49E-E9D1-48DB-91C2-F702D567E955}" srcOrd="1" destOrd="0" presId="urn:microsoft.com/office/officeart/2005/8/layout/vList6"/>
    <dgm:cxn modelId="{54E42E58-37BF-45AC-840E-960CE0ABEBAE}" type="presParOf" srcId="{50B77F5E-1AB6-4021-98F3-E2AA18179401}" destId="{7F1D88DE-C6AC-4F69-989F-430188CB049B}" srcOrd="2" destOrd="0" presId="urn:microsoft.com/office/officeart/2005/8/layout/vList6"/>
    <dgm:cxn modelId="{2CBE51C9-D842-4161-9420-C29573A8A9EE}" type="presParOf" srcId="{7F1D88DE-C6AC-4F69-989F-430188CB049B}" destId="{7807719D-4045-4E5B-A6CA-5CFF06FDA819}" srcOrd="0" destOrd="0" presId="urn:microsoft.com/office/officeart/2005/8/layout/vList6"/>
    <dgm:cxn modelId="{566DFB66-CBAD-49EF-A7DC-CE429E9339AD}" type="presParOf" srcId="{7F1D88DE-C6AC-4F69-989F-430188CB049B}" destId="{E7B99F70-481B-4D98-9644-195417B71CE3}" srcOrd="1" destOrd="0" presId="urn:microsoft.com/office/officeart/2005/8/layout/vList6"/>
    <dgm:cxn modelId="{A41981CA-DBC4-4B6C-A1E7-3739C5BA1E73}" type="presParOf" srcId="{50B77F5E-1AB6-4021-98F3-E2AA18179401}" destId="{D18AD00E-99DB-4BE2-8D41-E2972C6076AD}" srcOrd="3" destOrd="0" presId="urn:microsoft.com/office/officeart/2005/8/layout/vList6"/>
    <dgm:cxn modelId="{31A48AAF-6C49-42A3-B06A-5B95D689CEC3}" type="presParOf" srcId="{50B77F5E-1AB6-4021-98F3-E2AA18179401}" destId="{CEC29543-4B35-42A7-9C51-AC5F621819E9}" srcOrd="4" destOrd="0" presId="urn:microsoft.com/office/officeart/2005/8/layout/vList6"/>
    <dgm:cxn modelId="{42969955-C381-45F3-B6E6-55E37287E5CB}" type="presParOf" srcId="{CEC29543-4B35-42A7-9C51-AC5F621819E9}" destId="{0B4F0C50-390E-43D9-8C3E-4CF73FBA7DF7}" srcOrd="0" destOrd="0" presId="urn:microsoft.com/office/officeart/2005/8/layout/vList6"/>
    <dgm:cxn modelId="{39426901-2A4E-4BA4-8C30-4A55F533E186}" type="presParOf" srcId="{CEC29543-4B35-42A7-9C51-AC5F621819E9}" destId="{0FF95FD7-223E-425E-9C8C-FE3BC654950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E9E031-6ECD-4DD9-B89D-C471DAF3916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1124B2F-91E4-48C4-96FB-4412313F3526}">
      <dgm:prSet phldrT="[Text]"/>
      <dgm:spPr/>
      <dgm:t>
        <a:bodyPr/>
        <a:lstStyle/>
        <a:p>
          <a:r>
            <a:rPr lang="id-ID" dirty="0" smtClean="0">
              <a:solidFill>
                <a:schemeClr val="accent2">
                  <a:lumMod val="75000"/>
                </a:schemeClr>
              </a:solidFill>
            </a:rPr>
            <a:t>2010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62678936-F634-4E80-92E6-7BC620B0B808}" type="parTrans" cxnId="{2DA802E0-0F7B-475F-9A8B-F5C831AFCB4E}">
      <dgm:prSet/>
      <dgm:spPr/>
      <dgm:t>
        <a:bodyPr/>
        <a:lstStyle/>
        <a:p>
          <a:endParaRPr lang="en-US"/>
        </a:p>
      </dgm:t>
    </dgm:pt>
    <dgm:pt modelId="{084BA44A-6D9F-4B61-8755-93FEB223B510}" type="sibTrans" cxnId="{2DA802E0-0F7B-475F-9A8B-F5C831AFCB4E}">
      <dgm:prSet/>
      <dgm:spPr/>
      <dgm:t>
        <a:bodyPr/>
        <a:lstStyle/>
        <a:p>
          <a:endParaRPr lang="en-US"/>
        </a:p>
      </dgm:t>
    </dgm:pt>
    <dgm:pt modelId="{E97DC2B7-CCF8-4347-8C66-1CBB6F582AE2}">
      <dgm:prSet phldrT="[Text]" custT="1"/>
      <dgm:spPr/>
      <dgm:t>
        <a:bodyPr/>
        <a:lstStyle/>
        <a:p>
          <a:r>
            <a:rPr lang="en-US" sz="2000" dirty="0" smtClean="0">
              <a:latin typeface="Arial" charset="0"/>
              <a:cs typeface="Arial" charset="0"/>
            </a:rPr>
            <a:t>P</a:t>
          </a:r>
          <a:r>
            <a:rPr lang="id-ID" sz="2000" dirty="0" smtClean="0">
              <a:latin typeface="Arial" charset="0"/>
              <a:cs typeface="Arial" charset="0"/>
            </a:rPr>
            <a:t>enerbitan S</a:t>
          </a:r>
          <a:r>
            <a:rPr lang="en-US" sz="2000" dirty="0" err="1" smtClean="0">
              <a:latin typeface="Arial" charset="0"/>
              <a:cs typeface="Arial" charset="0"/>
            </a:rPr>
            <a:t>tandar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en-US" sz="2000" dirty="0" err="1" smtClean="0">
              <a:latin typeface="Arial" charset="0"/>
              <a:cs typeface="Arial" charset="0"/>
            </a:rPr>
            <a:t>Akuntansi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en-US" sz="2000" dirty="0" err="1" smtClean="0">
              <a:latin typeface="Arial" charset="0"/>
              <a:cs typeface="Arial" charset="0"/>
            </a:rPr>
            <a:t>Pemerintah</a:t>
          </a:r>
          <a:r>
            <a:rPr lang="id-ID" sz="2000" dirty="0" smtClean="0">
              <a:latin typeface="Arial" charset="0"/>
              <a:cs typeface="Arial" charset="0"/>
            </a:rPr>
            <a:t>an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en-US" sz="2000" dirty="0" err="1" smtClean="0">
              <a:latin typeface="Arial" charset="0"/>
              <a:cs typeface="Arial" charset="0"/>
            </a:rPr>
            <a:t>Berbasis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en-US" sz="2000" dirty="0" err="1" smtClean="0">
              <a:latin typeface="Arial" charset="0"/>
              <a:cs typeface="Arial" charset="0"/>
            </a:rPr>
            <a:t>Akrual</a:t>
          </a:r>
          <a:endParaRPr lang="en-US" sz="2000" dirty="0"/>
        </a:p>
      </dgm:t>
    </dgm:pt>
    <dgm:pt modelId="{BD98FC94-278C-43FD-B8AE-B0F593A4F0B5}" type="parTrans" cxnId="{AFE2514A-E216-428E-9684-19B8DDED39CA}">
      <dgm:prSet/>
      <dgm:spPr/>
      <dgm:t>
        <a:bodyPr/>
        <a:lstStyle/>
        <a:p>
          <a:endParaRPr lang="en-US"/>
        </a:p>
      </dgm:t>
    </dgm:pt>
    <dgm:pt modelId="{B6E459DC-8C46-4EC5-BEE0-0A775D7BD0F0}" type="sibTrans" cxnId="{AFE2514A-E216-428E-9684-19B8DDED39CA}">
      <dgm:prSet/>
      <dgm:spPr/>
      <dgm:t>
        <a:bodyPr/>
        <a:lstStyle/>
        <a:p>
          <a:endParaRPr lang="en-US"/>
        </a:p>
      </dgm:t>
    </dgm:pt>
    <dgm:pt modelId="{51986144-A7EB-4CE2-84F0-37423584638C}">
      <dgm:prSet phldrT="[Text]"/>
      <dgm:spPr/>
      <dgm:t>
        <a:bodyPr/>
        <a:lstStyle/>
        <a:p>
          <a:r>
            <a:rPr lang="id-ID" dirty="0" smtClean="0">
              <a:solidFill>
                <a:schemeClr val="accent2">
                  <a:lumMod val="75000"/>
                </a:schemeClr>
              </a:solidFill>
            </a:rPr>
            <a:t>2011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B7D58D4A-5320-45B0-8707-2D0427CD4264}" type="parTrans" cxnId="{90C4AA18-8B38-4680-88E3-83DCAA762EA8}">
      <dgm:prSet/>
      <dgm:spPr/>
      <dgm:t>
        <a:bodyPr/>
        <a:lstStyle/>
        <a:p>
          <a:endParaRPr lang="en-US"/>
        </a:p>
      </dgm:t>
    </dgm:pt>
    <dgm:pt modelId="{56AF0A68-3107-44A4-BA45-884B79CE865E}" type="sibTrans" cxnId="{90C4AA18-8B38-4680-88E3-83DCAA762EA8}">
      <dgm:prSet/>
      <dgm:spPr/>
      <dgm:t>
        <a:bodyPr/>
        <a:lstStyle/>
        <a:p>
          <a:endParaRPr lang="en-US"/>
        </a:p>
      </dgm:t>
    </dgm:pt>
    <dgm:pt modelId="{27C1CD41-2DA7-42AB-BED9-7502FC7493A7}">
      <dgm:prSet phldrT="[Text]" custT="1"/>
      <dgm:spPr/>
      <dgm:t>
        <a:bodyPr/>
        <a:lstStyle/>
        <a:p>
          <a:r>
            <a:rPr lang="id-ID" sz="2000" dirty="0" smtClean="0"/>
            <a:t>Penyiapan aturan pelaksanaan dan kebijakan akuntansi</a:t>
          </a:r>
          <a:r>
            <a:rPr lang="en-US" sz="2000" dirty="0" smtClean="0"/>
            <a:t>;</a:t>
          </a:r>
          <a:endParaRPr lang="en-US" sz="2000" dirty="0"/>
        </a:p>
      </dgm:t>
    </dgm:pt>
    <dgm:pt modelId="{23150CFB-1D70-4147-8813-76EC172B6612}" type="parTrans" cxnId="{A7BB0F1B-AA94-4678-A002-6F6B59D73453}">
      <dgm:prSet/>
      <dgm:spPr/>
      <dgm:t>
        <a:bodyPr/>
        <a:lstStyle/>
        <a:p>
          <a:endParaRPr lang="en-US"/>
        </a:p>
      </dgm:t>
    </dgm:pt>
    <dgm:pt modelId="{A198DDDF-1612-4629-A380-F80E575FF9C4}" type="sibTrans" cxnId="{A7BB0F1B-AA94-4678-A002-6F6B59D73453}">
      <dgm:prSet/>
      <dgm:spPr/>
      <dgm:t>
        <a:bodyPr/>
        <a:lstStyle/>
        <a:p>
          <a:endParaRPr lang="en-US"/>
        </a:p>
      </dgm:t>
    </dgm:pt>
    <dgm:pt modelId="{4C20EE5B-5595-4FDF-A373-2516B28FD597}">
      <dgm:prSet phldrT="[Text]" custT="1"/>
      <dgm:spPr/>
      <dgm:t>
        <a:bodyPr/>
        <a:lstStyle/>
        <a:p>
          <a:r>
            <a:rPr lang="id-ID" sz="2000" dirty="0" smtClean="0"/>
            <a:t>Pengembangan Sistem Akuntansi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TI</a:t>
          </a:r>
          <a:r>
            <a:rPr lang="id-ID" sz="2000" dirty="0" smtClean="0"/>
            <a:t> bagian pertama (proses bisnis dan </a:t>
          </a:r>
          <a:r>
            <a:rPr lang="id-ID" sz="2000" i="1" dirty="0" smtClean="0"/>
            <a:t>det</a:t>
          </a:r>
          <a:r>
            <a:rPr lang="en-US" sz="2000" i="1" dirty="0" smtClean="0"/>
            <a:t>a</a:t>
          </a:r>
          <a:r>
            <a:rPr lang="id-ID" sz="2000" i="1" dirty="0" smtClean="0"/>
            <a:t>il requirement</a:t>
          </a:r>
          <a:r>
            <a:rPr lang="id-ID" sz="2000" dirty="0" smtClean="0"/>
            <a:t>)</a:t>
          </a:r>
          <a:endParaRPr lang="en-US" sz="2000" dirty="0"/>
        </a:p>
      </dgm:t>
    </dgm:pt>
    <dgm:pt modelId="{5504BDEA-3536-40CA-A2BA-7FAC39E7FD1D}" type="parTrans" cxnId="{2039481E-9D7D-495E-95CC-B37F69C04511}">
      <dgm:prSet/>
      <dgm:spPr/>
      <dgm:t>
        <a:bodyPr/>
        <a:lstStyle/>
        <a:p>
          <a:endParaRPr lang="en-US"/>
        </a:p>
      </dgm:t>
    </dgm:pt>
    <dgm:pt modelId="{05F580C3-675D-425D-B389-E399B2C496BD}" type="sibTrans" cxnId="{2039481E-9D7D-495E-95CC-B37F69C04511}">
      <dgm:prSet/>
      <dgm:spPr/>
      <dgm:t>
        <a:bodyPr/>
        <a:lstStyle/>
        <a:p>
          <a:endParaRPr lang="en-US"/>
        </a:p>
      </dgm:t>
    </dgm:pt>
    <dgm:pt modelId="{DB1EAE37-BE26-4CDB-BF6D-C7DFFCD9C7A8}">
      <dgm:prSet phldrT="[Text]"/>
      <dgm:spPr/>
      <dgm:t>
        <a:bodyPr/>
        <a:lstStyle/>
        <a:p>
          <a:r>
            <a:rPr lang="id-ID" dirty="0" smtClean="0">
              <a:solidFill>
                <a:schemeClr val="accent2">
                  <a:lumMod val="75000"/>
                </a:schemeClr>
              </a:solidFill>
            </a:rPr>
            <a:t>2012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4AABD3C2-A8FD-47C9-92F8-8120C6D2A021}" type="parTrans" cxnId="{C80B4784-63C0-4AC1-9E30-2C194A4B5B88}">
      <dgm:prSet/>
      <dgm:spPr/>
      <dgm:t>
        <a:bodyPr/>
        <a:lstStyle/>
        <a:p>
          <a:endParaRPr lang="en-US"/>
        </a:p>
      </dgm:t>
    </dgm:pt>
    <dgm:pt modelId="{D653C83F-ECC0-42A1-822A-E96FB815DFC9}" type="sibTrans" cxnId="{C80B4784-63C0-4AC1-9E30-2C194A4B5B88}">
      <dgm:prSet/>
      <dgm:spPr/>
      <dgm:t>
        <a:bodyPr/>
        <a:lstStyle/>
        <a:p>
          <a:endParaRPr lang="en-US"/>
        </a:p>
      </dgm:t>
    </dgm:pt>
    <dgm:pt modelId="{5F544E96-B3EE-4CED-AFB0-F4B34B4047AD}">
      <dgm:prSet phldrT="[Text]" custT="1"/>
      <dgm:spPr/>
      <dgm:t>
        <a:bodyPr/>
        <a:lstStyle/>
        <a:p>
          <a:r>
            <a:rPr lang="id-ID" sz="2000" dirty="0" smtClean="0"/>
            <a:t>Pengembangan Sistem Akuntansi</a:t>
          </a:r>
          <a:r>
            <a:rPr lang="en-US" sz="2000" dirty="0" smtClean="0"/>
            <a:t> </a:t>
          </a:r>
          <a:r>
            <a:rPr lang="en-US" sz="2000" dirty="0" err="1" smtClean="0"/>
            <a:t>dan</a:t>
          </a:r>
          <a:r>
            <a:rPr lang="en-US" sz="2000" dirty="0" smtClean="0"/>
            <a:t> TI (</a:t>
          </a:r>
          <a:r>
            <a:rPr lang="en-US" sz="2000" dirty="0" err="1" smtClean="0"/>
            <a:t>lanjutan</a:t>
          </a:r>
          <a:r>
            <a:rPr lang="en-US" sz="2000" dirty="0" smtClean="0"/>
            <a:t>)</a:t>
          </a:r>
          <a:endParaRPr lang="en-US" sz="2000" dirty="0"/>
        </a:p>
      </dgm:t>
    </dgm:pt>
    <dgm:pt modelId="{155BDD0B-831B-4C31-8D93-2159E15555CA}" type="parTrans" cxnId="{EBCF6F5A-022D-4BA6-8371-AD88F7C2D8BC}">
      <dgm:prSet/>
      <dgm:spPr/>
      <dgm:t>
        <a:bodyPr/>
        <a:lstStyle/>
        <a:p>
          <a:endParaRPr lang="en-US"/>
        </a:p>
      </dgm:t>
    </dgm:pt>
    <dgm:pt modelId="{8C1A20D2-E9A3-4390-B43A-B6D04A763BFB}" type="sibTrans" cxnId="{EBCF6F5A-022D-4BA6-8371-AD88F7C2D8BC}">
      <dgm:prSet/>
      <dgm:spPr/>
      <dgm:t>
        <a:bodyPr/>
        <a:lstStyle/>
        <a:p>
          <a:endParaRPr lang="en-US"/>
        </a:p>
      </dgm:t>
    </dgm:pt>
    <dgm:pt modelId="{482009AB-85D0-497B-8130-E2D3C9208275}">
      <dgm:prSet phldrT="[Text]" custT="1"/>
      <dgm:spPr/>
      <dgm:t>
        <a:bodyPr/>
        <a:lstStyle/>
        <a:p>
          <a:r>
            <a:rPr lang="id-ID" sz="2000" dirty="0" smtClean="0"/>
            <a:t>Pengembangan kapasitas SDM</a:t>
          </a:r>
          <a:r>
            <a:rPr lang="en-US" sz="2000" dirty="0" smtClean="0"/>
            <a:t> (</a:t>
          </a:r>
          <a:r>
            <a:rPr lang="en-US" sz="2000" dirty="0" err="1" smtClean="0"/>
            <a:t>lanjutan</a:t>
          </a:r>
          <a:r>
            <a:rPr lang="en-US" sz="2000" dirty="0" smtClean="0"/>
            <a:t>)</a:t>
          </a:r>
          <a:endParaRPr lang="en-US" sz="2000" dirty="0"/>
        </a:p>
      </dgm:t>
    </dgm:pt>
    <dgm:pt modelId="{BF7E142C-CC68-44BD-95AA-A04CAB1D934D}" type="parTrans" cxnId="{D2E38599-4AA0-413D-A91F-7B84479F24CC}">
      <dgm:prSet/>
      <dgm:spPr/>
      <dgm:t>
        <a:bodyPr/>
        <a:lstStyle/>
        <a:p>
          <a:endParaRPr lang="en-US"/>
        </a:p>
      </dgm:t>
    </dgm:pt>
    <dgm:pt modelId="{860F09CC-85C1-41F4-9335-3FB4F53171A9}" type="sibTrans" cxnId="{D2E38599-4AA0-413D-A91F-7B84479F24CC}">
      <dgm:prSet/>
      <dgm:spPr/>
      <dgm:t>
        <a:bodyPr/>
        <a:lstStyle/>
        <a:p>
          <a:endParaRPr lang="en-US"/>
        </a:p>
      </dgm:t>
    </dgm:pt>
    <dgm:pt modelId="{ECB55CD9-8768-4884-8485-99C017199C2E}">
      <dgm:prSet custT="1"/>
      <dgm:spPr/>
      <dgm:t>
        <a:bodyPr/>
        <a:lstStyle/>
        <a:p>
          <a:r>
            <a:rPr lang="en-US" sz="2000" dirty="0" err="1" smtClean="0">
              <a:latin typeface="Arial" charset="0"/>
              <a:cs typeface="Arial" charset="0"/>
            </a:rPr>
            <a:t>Mengembangkan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id-ID" sz="2000" dirty="0" smtClean="0">
              <a:latin typeface="Arial" charset="0"/>
              <a:cs typeface="Arial" charset="0"/>
            </a:rPr>
            <a:t> </a:t>
          </a:r>
          <a:r>
            <a:rPr lang="en-US" sz="2000" i="1" dirty="0" smtClean="0">
              <a:latin typeface="Arial" charset="0"/>
              <a:cs typeface="Arial" charset="0"/>
            </a:rPr>
            <a:t>Framework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en-US" sz="2000" dirty="0" err="1" smtClean="0">
              <a:latin typeface="Arial" charset="0"/>
              <a:cs typeface="Arial" charset="0"/>
            </a:rPr>
            <a:t>Akuntansi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en-US" sz="2000" dirty="0" err="1" smtClean="0">
              <a:latin typeface="Arial" charset="0"/>
              <a:cs typeface="Arial" charset="0"/>
            </a:rPr>
            <a:t>Berbasis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en-US" sz="2000" dirty="0" err="1" smtClean="0">
              <a:latin typeface="Arial" charset="0"/>
              <a:cs typeface="Arial" charset="0"/>
            </a:rPr>
            <a:t>Akrual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en-US" sz="2000" dirty="0" err="1" smtClean="0">
              <a:latin typeface="Arial" charset="0"/>
              <a:cs typeface="Arial" charset="0"/>
            </a:rPr>
            <a:t>dan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id-ID" sz="2000" dirty="0" smtClean="0">
              <a:latin typeface="Arial" charset="0"/>
              <a:cs typeface="Arial" charset="0"/>
            </a:rPr>
            <a:t>BAS</a:t>
          </a:r>
          <a:endParaRPr lang="en-US" sz="2000" dirty="0">
            <a:latin typeface="Arial" charset="0"/>
            <a:cs typeface="Arial" charset="0"/>
          </a:endParaRPr>
        </a:p>
      </dgm:t>
    </dgm:pt>
    <dgm:pt modelId="{8390A5A3-B14D-43A4-9C5A-8776ECB15F79}" type="parTrans" cxnId="{F9AD10E2-41F3-47BC-9F23-21783BA1C839}">
      <dgm:prSet/>
      <dgm:spPr/>
      <dgm:t>
        <a:bodyPr/>
        <a:lstStyle/>
        <a:p>
          <a:endParaRPr lang="en-US"/>
        </a:p>
      </dgm:t>
    </dgm:pt>
    <dgm:pt modelId="{B1ADD161-4B9D-4077-AB71-8F36C0CE84EC}" type="sibTrans" cxnId="{F9AD10E2-41F3-47BC-9F23-21783BA1C839}">
      <dgm:prSet/>
      <dgm:spPr/>
      <dgm:t>
        <a:bodyPr/>
        <a:lstStyle/>
        <a:p>
          <a:endParaRPr lang="en-US"/>
        </a:p>
      </dgm:t>
    </dgm:pt>
    <dgm:pt modelId="{AB7F88DF-0ED8-4E84-87E7-CFD76A03102C}">
      <dgm:prSet phldrT="[Text]" custT="1"/>
      <dgm:spPr/>
      <dgm:t>
        <a:bodyPr/>
        <a:lstStyle/>
        <a:p>
          <a:r>
            <a:rPr lang="en-US" sz="2000" dirty="0" err="1" smtClean="0">
              <a:solidFill>
                <a:schemeClr val="accent2">
                  <a:lumMod val="75000"/>
                </a:schemeClr>
              </a:solidFill>
            </a:rPr>
            <a:t>Pengembangan</a:t>
          </a:r>
          <a:r>
            <a:rPr lang="en-US" sz="2000" dirty="0" smtClean="0">
              <a:solidFill>
                <a:schemeClr val="accent2">
                  <a:lumMod val="75000"/>
                </a:schemeClr>
              </a:solidFill>
            </a:rPr>
            <a:t> </a:t>
          </a:r>
          <a:r>
            <a:rPr lang="en-US" sz="2000" dirty="0" err="1" smtClean="0">
              <a:solidFill>
                <a:schemeClr val="accent2">
                  <a:lumMod val="75000"/>
                </a:schemeClr>
              </a:solidFill>
            </a:rPr>
            <a:t>kapasitas</a:t>
          </a:r>
          <a:r>
            <a:rPr lang="en-US" sz="2000" dirty="0" smtClean="0">
              <a:solidFill>
                <a:schemeClr val="accent2">
                  <a:lumMod val="75000"/>
                </a:schemeClr>
              </a:solidFill>
            </a:rPr>
            <a:t> SDM</a:t>
          </a:r>
          <a:endParaRPr lang="en-US" sz="2000" dirty="0"/>
        </a:p>
      </dgm:t>
    </dgm:pt>
    <dgm:pt modelId="{DF763D6D-3D90-4623-A6C4-5235B2D715F8}" type="parTrans" cxnId="{86103C51-1B0C-4CE8-B87C-C9DDE8F87BC2}">
      <dgm:prSet/>
      <dgm:spPr/>
      <dgm:t>
        <a:bodyPr/>
        <a:lstStyle/>
        <a:p>
          <a:endParaRPr lang="en-US"/>
        </a:p>
      </dgm:t>
    </dgm:pt>
    <dgm:pt modelId="{8F808196-FAB1-4063-A8A4-95BA89C03854}" type="sibTrans" cxnId="{86103C51-1B0C-4CE8-B87C-C9DDE8F87BC2}">
      <dgm:prSet/>
      <dgm:spPr/>
      <dgm:t>
        <a:bodyPr/>
        <a:lstStyle/>
        <a:p>
          <a:endParaRPr lang="en-US"/>
        </a:p>
      </dgm:t>
    </dgm:pt>
    <dgm:pt modelId="{3EB6A0F9-F684-41B7-BD0B-0404A4FE1B9B}">
      <dgm:prSet custT="1"/>
      <dgm:spPr/>
      <dgm:t>
        <a:bodyPr/>
        <a:lstStyle/>
        <a:p>
          <a:r>
            <a:rPr lang="en-US" sz="2000" dirty="0" err="1" smtClean="0">
              <a:latin typeface="Arial" charset="0"/>
              <a:cs typeface="Arial" charset="0"/>
            </a:rPr>
            <a:t>Sosialisasi</a:t>
          </a:r>
          <a:r>
            <a:rPr lang="en-US" sz="2000" dirty="0" smtClean="0">
              <a:latin typeface="Arial" charset="0"/>
              <a:cs typeface="Arial" charset="0"/>
            </a:rPr>
            <a:t> SAP </a:t>
          </a:r>
          <a:r>
            <a:rPr lang="id-ID" sz="2000" dirty="0" smtClean="0">
              <a:latin typeface="Arial" charset="0"/>
              <a:cs typeface="Arial" charset="0"/>
            </a:rPr>
            <a:t>B</a:t>
          </a:r>
          <a:r>
            <a:rPr lang="en-US" sz="2000" dirty="0" err="1" smtClean="0">
              <a:latin typeface="Arial" charset="0"/>
              <a:cs typeface="Arial" charset="0"/>
            </a:rPr>
            <a:t>erbasis</a:t>
          </a:r>
          <a:r>
            <a:rPr lang="en-US" sz="2000" dirty="0" smtClean="0">
              <a:latin typeface="Arial" charset="0"/>
              <a:cs typeface="Arial" charset="0"/>
            </a:rPr>
            <a:t> </a:t>
          </a:r>
          <a:r>
            <a:rPr lang="id-ID" sz="2000" dirty="0" smtClean="0">
              <a:latin typeface="Arial" charset="0"/>
              <a:cs typeface="Arial" charset="0"/>
            </a:rPr>
            <a:t>A</a:t>
          </a:r>
          <a:r>
            <a:rPr lang="en-US" sz="2000" dirty="0" err="1" smtClean="0">
              <a:latin typeface="Arial" charset="0"/>
              <a:cs typeface="Arial" charset="0"/>
            </a:rPr>
            <a:t>krual</a:t>
          </a:r>
          <a:endParaRPr lang="en-US" sz="2000" dirty="0">
            <a:latin typeface="Arial" charset="0"/>
            <a:cs typeface="Arial" charset="0"/>
          </a:endParaRPr>
        </a:p>
      </dgm:t>
    </dgm:pt>
    <dgm:pt modelId="{F9DC7080-4183-45CC-905E-167DB8B95FD8}" type="parTrans" cxnId="{B642D820-B94C-4F31-A7BA-C735EB6ADB08}">
      <dgm:prSet/>
      <dgm:spPr/>
      <dgm:t>
        <a:bodyPr/>
        <a:lstStyle/>
        <a:p>
          <a:endParaRPr lang="en-US"/>
        </a:p>
      </dgm:t>
    </dgm:pt>
    <dgm:pt modelId="{1F75926E-A598-403F-B218-81A404FB36D9}" type="sibTrans" cxnId="{B642D820-B94C-4F31-A7BA-C735EB6ADB08}">
      <dgm:prSet/>
      <dgm:spPr/>
      <dgm:t>
        <a:bodyPr/>
        <a:lstStyle/>
        <a:p>
          <a:endParaRPr lang="en-US"/>
        </a:p>
      </dgm:t>
    </dgm:pt>
    <dgm:pt modelId="{2C111AF6-EDB4-4B7F-A9B9-8BFF0F258640}" type="pres">
      <dgm:prSet presAssocID="{C2E9E031-6ECD-4DD9-B89D-C471DAF3916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6526B2B-2D29-493E-9313-B9632B09FDC5}" type="pres">
      <dgm:prSet presAssocID="{11124B2F-91E4-48C4-96FB-4412313F3526}" presName="composite" presStyleCnt="0"/>
      <dgm:spPr/>
    </dgm:pt>
    <dgm:pt modelId="{0027979A-09C7-4CC1-A6EF-431361CAF7C8}" type="pres">
      <dgm:prSet presAssocID="{11124B2F-91E4-48C4-96FB-4412313F3526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F328B8-C038-4627-8065-3362FD02AFEC}" type="pres">
      <dgm:prSet presAssocID="{11124B2F-91E4-48C4-96FB-4412313F3526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63185-963D-447E-BC7A-1F2E81821659}" type="pres">
      <dgm:prSet presAssocID="{084BA44A-6D9F-4B61-8755-93FEB223B510}" presName="sp" presStyleCnt="0"/>
      <dgm:spPr/>
    </dgm:pt>
    <dgm:pt modelId="{E65DE54A-4A6A-43B6-B33E-CCE06C1EFCB4}" type="pres">
      <dgm:prSet presAssocID="{51986144-A7EB-4CE2-84F0-37423584638C}" presName="composite" presStyleCnt="0"/>
      <dgm:spPr/>
    </dgm:pt>
    <dgm:pt modelId="{F8FBADE8-59AB-4636-840D-57B9F34A0EAA}" type="pres">
      <dgm:prSet presAssocID="{51986144-A7EB-4CE2-84F0-37423584638C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36EFB6-1872-4D5C-B959-A1A0F1A39A86}" type="pres">
      <dgm:prSet presAssocID="{51986144-A7EB-4CE2-84F0-37423584638C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5D2CC4-B25F-4668-8FAC-A0CF0BD552BC}" type="pres">
      <dgm:prSet presAssocID="{56AF0A68-3107-44A4-BA45-884B79CE865E}" presName="sp" presStyleCnt="0"/>
      <dgm:spPr/>
    </dgm:pt>
    <dgm:pt modelId="{438EB5F4-45C8-43B1-B327-5EB4B123635A}" type="pres">
      <dgm:prSet presAssocID="{DB1EAE37-BE26-4CDB-BF6D-C7DFFCD9C7A8}" presName="composite" presStyleCnt="0"/>
      <dgm:spPr/>
    </dgm:pt>
    <dgm:pt modelId="{F833758B-F41E-4ACD-9A72-D51B9ACB8DAC}" type="pres">
      <dgm:prSet presAssocID="{DB1EAE37-BE26-4CDB-BF6D-C7DFFCD9C7A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FBE3A2-6B3B-4677-8BAC-E2D3A5C59889}" type="pres">
      <dgm:prSet presAssocID="{DB1EAE37-BE26-4CDB-BF6D-C7DFFCD9C7A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581F347-2617-4B51-B2DA-F67559270146}" type="presOf" srcId="{27C1CD41-2DA7-42AB-BED9-7502FC7493A7}" destId="{7E36EFB6-1872-4D5C-B959-A1A0F1A39A86}" srcOrd="0" destOrd="0" presId="urn:microsoft.com/office/officeart/2005/8/layout/chevron2"/>
    <dgm:cxn modelId="{70892797-CE40-43FA-93F8-4A0EBCA8F870}" type="presOf" srcId="{11124B2F-91E4-48C4-96FB-4412313F3526}" destId="{0027979A-09C7-4CC1-A6EF-431361CAF7C8}" srcOrd="0" destOrd="0" presId="urn:microsoft.com/office/officeart/2005/8/layout/chevron2"/>
    <dgm:cxn modelId="{47080DE9-941C-486B-8434-1C49A1EF0884}" type="presOf" srcId="{C2E9E031-6ECD-4DD9-B89D-C471DAF3916F}" destId="{2C111AF6-EDB4-4B7F-A9B9-8BFF0F258640}" srcOrd="0" destOrd="0" presId="urn:microsoft.com/office/officeart/2005/8/layout/chevron2"/>
    <dgm:cxn modelId="{AFE2514A-E216-428E-9684-19B8DDED39CA}" srcId="{11124B2F-91E4-48C4-96FB-4412313F3526}" destId="{E97DC2B7-CCF8-4347-8C66-1CBB6F582AE2}" srcOrd="0" destOrd="0" parTransId="{BD98FC94-278C-43FD-B8AE-B0F593A4F0B5}" sibTransId="{B6E459DC-8C46-4EC5-BEE0-0A775D7BD0F0}"/>
    <dgm:cxn modelId="{EDFF2879-A87A-4C54-A072-78F9DD37B1DE}" type="presOf" srcId="{51986144-A7EB-4CE2-84F0-37423584638C}" destId="{F8FBADE8-59AB-4636-840D-57B9F34A0EAA}" srcOrd="0" destOrd="0" presId="urn:microsoft.com/office/officeart/2005/8/layout/chevron2"/>
    <dgm:cxn modelId="{28BE8145-FCC6-4319-B492-086D8EF84F8F}" type="presOf" srcId="{5F544E96-B3EE-4CED-AFB0-F4B34B4047AD}" destId="{CBFBE3A2-6B3B-4677-8BAC-E2D3A5C59889}" srcOrd="0" destOrd="0" presId="urn:microsoft.com/office/officeart/2005/8/layout/chevron2"/>
    <dgm:cxn modelId="{6051F4BF-F1E5-441B-8EFB-C936EE6C42B4}" type="presOf" srcId="{AB7F88DF-0ED8-4E84-87E7-CFD76A03102C}" destId="{7E36EFB6-1872-4D5C-B959-A1A0F1A39A86}" srcOrd="0" destOrd="2" presId="urn:microsoft.com/office/officeart/2005/8/layout/chevron2"/>
    <dgm:cxn modelId="{2DA802E0-0F7B-475F-9A8B-F5C831AFCB4E}" srcId="{C2E9E031-6ECD-4DD9-B89D-C471DAF3916F}" destId="{11124B2F-91E4-48C4-96FB-4412313F3526}" srcOrd="0" destOrd="0" parTransId="{62678936-F634-4E80-92E6-7BC620B0B808}" sibTransId="{084BA44A-6D9F-4B61-8755-93FEB223B510}"/>
    <dgm:cxn modelId="{90C4AA18-8B38-4680-88E3-83DCAA762EA8}" srcId="{C2E9E031-6ECD-4DD9-B89D-C471DAF3916F}" destId="{51986144-A7EB-4CE2-84F0-37423584638C}" srcOrd="1" destOrd="0" parTransId="{B7D58D4A-5320-45B0-8707-2D0427CD4264}" sibTransId="{56AF0A68-3107-44A4-BA45-884B79CE865E}"/>
    <dgm:cxn modelId="{BE3FD8EF-B747-4062-BC37-F1FD0D4D2C20}" type="presOf" srcId="{ECB55CD9-8768-4884-8485-99C017199C2E}" destId="{56F328B8-C038-4627-8065-3362FD02AFEC}" srcOrd="0" destOrd="1" presId="urn:microsoft.com/office/officeart/2005/8/layout/chevron2"/>
    <dgm:cxn modelId="{7C9D1295-9F7B-4E15-93E2-341474BBDE4A}" type="presOf" srcId="{DB1EAE37-BE26-4CDB-BF6D-C7DFFCD9C7A8}" destId="{F833758B-F41E-4ACD-9A72-D51B9ACB8DAC}" srcOrd="0" destOrd="0" presId="urn:microsoft.com/office/officeart/2005/8/layout/chevron2"/>
    <dgm:cxn modelId="{C80B4784-63C0-4AC1-9E30-2C194A4B5B88}" srcId="{C2E9E031-6ECD-4DD9-B89D-C471DAF3916F}" destId="{DB1EAE37-BE26-4CDB-BF6D-C7DFFCD9C7A8}" srcOrd="2" destOrd="0" parTransId="{4AABD3C2-A8FD-47C9-92F8-8120C6D2A021}" sibTransId="{D653C83F-ECC0-42A1-822A-E96FB815DFC9}"/>
    <dgm:cxn modelId="{B642D820-B94C-4F31-A7BA-C735EB6ADB08}" srcId="{11124B2F-91E4-48C4-96FB-4412313F3526}" destId="{3EB6A0F9-F684-41B7-BD0B-0404A4FE1B9B}" srcOrd="2" destOrd="0" parTransId="{F9DC7080-4183-45CC-905E-167DB8B95FD8}" sibTransId="{1F75926E-A598-403F-B218-81A404FB36D9}"/>
    <dgm:cxn modelId="{C597BA4F-9B81-4F06-BEC2-DCDD118A8AA5}" type="presOf" srcId="{E97DC2B7-CCF8-4347-8C66-1CBB6F582AE2}" destId="{56F328B8-C038-4627-8065-3362FD02AFEC}" srcOrd="0" destOrd="0" presId="urn:microsoft.com/office/officeart/2005/8/layout/chevron2"/>
    <dgm:cxn modelId="{7DF5811C-E780-4E99-A8B7-958FC2E007CE}" type="presOf" srcId="{3EB6A0F9-F684-41B7-BD0B-0404A4FE1B9B}" destId="{56F328B8-C038-4627-8065-3362FD02AFEC}" srcOrd="0" destOrd="2" presId="urn:microsoft.com/office/officeart/2005/8/layout/chevron2"/>
    <dgm:cxn modelId="{9CB6E6E7-0909-4EAA-9B7E-F2B9E8BD44A9}" type="presOf" srcId="{482009AB-85D0-497B-8130-E2D3C9208275}" destId="{CBFBE3A2-6B3B-4677-8BAC-E2D3A5C59889}" srcOrd="0" destOrd="1" presId="urn:microsoft.com/office/officeart/2005/8/layout/chevron2"/>
    <dgm:cxn modelId="{F9AD10E2-41F3-47BC-9F23-21783BA1C839}" srcId="{11124B2F-91E4-48C4-96FB-4412313F3526}" destId="{ECB55CD9-8768-4884-8485-99C017199C2E}" srcOrd="1" destOrd="0" parTransId="{8390A5A3-B14D-43A4-9C5A-8776ECB15F79}" sibTransId="{B1ADD161-4B9D-4077-AB71-8F36C0CE84EC}"/>
    <dgm:cxn modelId="{A7BB0F1B-AA94-4678-A002-6F6B59D73453}" srcId="{51986144-A7EB-4CE2-84F0-37423584638C}" destId="{27C1CD41-2DA7-42AB-BED9-7502FC7493A7}" srcOrd="0" destOrd="0" parTransId="{23150CFB-1D70-4147-8813-76EC172B6612}" sibTransId="{A198DDDF-1612-4629-A380-F80E575FF9C4}"/>
    <dgm:cxn modelId="{D2E38599-4AA0-413D-A91F-7B84479F24CC}" srcId="{DB1EAE37-BE26-4CDB-BF6D-C7DFFCD9C7A8}" destId="{482009AB-85D0-497B-8130-E2D3C9208275}" srcOrd="1" destOrd="0" parTransId="{BF7E142C-CC68-44BD-95AA-A04CAB1D934D}" sibTransId="{860F09CC-85C1-41F4-9335-3FB4F53171A9}"/>
    <dgm:cxn modelId="{2039481E-9D7D-495E-95CC-B37F69C04511}" srcId="{51986144-A7EB-4CE2-84F0-37423584638C}" destId="{4C20EE5B-5595-4FDF-A373-2516B28FD597}" srcOrd="1" destOrd="0" parTransId="{5504BDEA-3536-40CA-A2BA-7FAC39E7FD1D}" sibTransId="{05F580C3-675D-425D-B389-E399B2C496BD}"/>
    <dgm:cxn modelId="{EBCF6F5A-022D-4BA6-8371-AD88F7C2D8BC}" srcId="{DB1EAE37-BE26-4CDB-BF6D-C7DFFCD9C7A8}" destId="{5F544E96-B3EE-4CED-AFB0-F4B34B4047AD}" srcOrd="0" destOrd="0" parTransId="{155BDD0B-831B-4C31-8D93-2159E15555CA}" sibTransId="{8C1A20D2-E9A3-4390-B43A-B6D04A763BFB}"/>
    <dgm:cxn modelId="{86103C51-1B0C-4CE8-B87C-C9DDE8F87BC2}" srcId="{51986144-A7EB-4CE2-84F0-37423584638C}" destId="{AB7F88DF-0ED8-4E84-87E7-CFD76A03102C}" srcOrd="2" destOrd="0" parTransId="{DF763D6D-3D90-4623-A6C4-5235B2D715F8}" sibTransId="{8F808196-FAB1-4063-A8A4-95BA89C03854}"/>
    <dgm:cxn modelId="{107B9F27-6ACF-4939-A041-8601230343E5}" type="presOf" srcId="{4C20EE5B-5595-4FDF-A373-2516B28FD597}" destId="{7E36EFB6-1872-4D5C-B959-A1A0F1A39A86}" srcOrd="0" destOrd="1" presId="urn:microsoft.com/office/officeart/2005/8/layout/chevron2"/>
    <dgm:cxn modelId="{31DB779D-6396-4615-AEE4-90551574058D}" type="presParOf" srcId="{2C111AF6-EDB4-4B7F-A9B9-8BFF0F258640}" destId="{B6526B2B-2D29-493E-9313-B9632B09FDC5}" srcOrd="0" destOrd="0" presId="urn:microsoft.com/office/officeart/2005/8/layout/chevron2"/>
    <dgm:cxn modelId="{BB9F059F-3C81-4526-AB56-F9150D44A212}" type="presParOf" srcId="{B6526B2B-2D29-493E-9313-B9632B09FDC5}" destId="{0027979A-09C7-4CC1-A6EF-431361CAF7C8}" srcOrd="0" destOrd="0" presId="urn:microsoft.com/office/officeart/2005/8/layout/chevron2"/>
    <dgm:cxn modelId="{E789F116-009A-4511-940C-F8D1A1AE75BA}" type="presParOf" srcId="{B6526B2B-2D29-493E-9313-B9632B09FDC5}" destId="{56F328B8-C038-4627-8065-3362FD02AFEC}" srcOrd="1" destOrd="0" presId="urn:microsoft.com/office/officeart/2005/8/layout/chevron2"/>
    <dgm:cxn modelId="{8F333D78-E254-4496-A5B7-3DD5B04C637B}" type="presParOf" srcId="{2C111AF6-EDB4-4B7F-A9B9-8BFF0F258640}" destId="{CED63185-963D-447E-BC7A-1F2E81821659}" srcOrd="1" destOrd="0" presId="urn:microsoft.com/office/officeart/2005/8/layout/chevron2"/>
    <dgm:cxn modelId="{6E55E931-A1B7-4EA7-A004-64146B207126}" type="presParOf" srcId="{2C111AF6-EDB4-4B7F-A9B9-8BFF0F258640}" destId="{E65DE54A-4A6A-43B6-B33E-CCE06C1EFCB4}" srcOrd="2" destOrd="0" presId="urn:microsoft.com/office/officeart/2005/8/layout/chevron2"/>
    <dgm:cxn modelId="{466FC3CB-6633-4DA4-8376-4BCC2909EE56}" type="presParOf" srcId="{E65DE54A-4A6A-43B6-B33E-CCE06C1EFCB4}" destId="{F8FBADE8-59AB-4636-840D-57B9F34A0EAA}" srcOrd="0" destOrd="0" presId="urn:microsoft.com/office/officeart/2005/8/layout/chevron2"/>
    <dgm:cxn modelId="{7F7F556D-38EC-45CB-B253-925BB9AAB72A}" type="presParOf" srcId="{E65DE54A-4A6A-43B6-B33E-CCE06C1EFCB4}" destId="{7E36EFB6-1872-4D5C-B959-A1A0F1A39A86}" srcOrd="1" destOrd="0" presId="urn:microsoft.com/office/officeart/2005/8/layout/chevron2"/>
    <dgm:cxn modelId="{50331960-55F3-44B4-873E-DEED25EEA420}" type="presParOf" srcId="{2C111AF6-EDB4-4B7F-A9B9-8BFF0F258640}" destId="{2A5D2CC4-B25F-4668-8FAC-A0CF0BD552BC}" srcOrd="3" destOrd="0" presId="urn:microsoft.com/office/officeart/2005/8/layout/chevron2"/>
    <dgm:cxn modelId="{AF5ACFBC-BBB1-4479-824E-B02B29FCF362}" type="presParOf" srcId="{2C111AF6-EDB4-4B7F-A9B9-8BFF0F258640}" destId="{438EB5F4-45C8-43B1-B327-5EB4B123635A}" srcOrd="4" destOrd="0" presId="urn:microsoft.com/office/officeart/2005/8/layout/chevron2"/>
    <dgm:cxn modelId="{2911DB24-C463-4D53-84AC-3E85C31B523C}" type="presParOf" srcId="{438EB5F4-45C8-43B1-B327-5EB4B123635A}" destId="{F833758B-F41E-4ACD-9A72-D51B9ACB8DAC}" srcOrd="0" destOrd="0" presId="urn:microsoft.com/office/officeart/2005/8/layout/chevron2"/>
    <dgm:cxn modelId="{D389C50A-BF73-4A39-89D8-9DF005770417}" type="presParOf" srcId="{438EB5F4-45C8-43B1-B327-5EB4B123635A}" destId="{CBFBE3A2-6B3B-4677-8BAC-E2D3A5C59889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2E9E031-6ECD-4DD9-B89D-C471DAF3916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63DB06-E504-496D-94EB-FD11C8509E53}">
      <dgm:prSet/>
      <dgm:spPr/>
      <dgm:t>
        <a:bodyPr/>
        <a:lstStyle/>
        <a:p>
          <a:r>
            <a:rPr lang="id-ID" dirty="0" smtClean="0">
              <a:solidFill>
                <a:schemeClr val="accent2">
                  <a:lumMod val="75000"/>
                </a:schemeClr>
              </a:solidFill>
            </a:rPr>
            <a:t>2013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775D0762-0A1E-4A8E-92BD-0B8D9E3DFFF1}" type="parTrans" cxnId="{C01D316A-F5CA-46B9-BA16-93C7E28C31A4}">
      <dgm:prSet/>
      <dgm:spPr/>
      <dgm:t>
        <a:bodyPr/>
        <a:lstStyle/>
        <a:p>
          <a:endParaRPr lang="en-US"/>
        </a:p>
      </dgm:t>
    </dgm:pt>
    <dgm:pt modelId="{4F50EE17-733C-417D-A945-5F2AB1917F05}" type="sibTrans" cxnId="{C01D316A-F5CA-46B9-BA16-93C7E28C31A4}">
      <dgm:prSet/>
      <dgm:spPr/>
      <dgm:t>
        <a:bodyPr/>
        <a:lstStyle/>
        <a:p>
          <a:endParaRPr lang="en-US"/>
        </a:p>
      </dgm:t>
    </dgm:pt>
    <dgm:pt modelId="{87F4313B-BA61-4095-9B8C-D10F51AEF4A9}">
      <dgm:prSet/>
      <dgm:spPr/>
      <dgm:t>
        <a:bodyPr/>
        <a:lstStyle/>
        <a:p>
          <a:r>
            <a:rPr lang="id-ID" dirty="0" smtClean="0">
              <a:solidFill>
                <a:schemeClr val="accent2">
                  <a:lumMod val="75000"/>
                </a:schemeClr>
              </a:solidFill>
            </a:rPr>
            <a:t>2014</a:t>
          </a:r>
        </a:p>
      </dgm:t>
    </dgm:pt>
    <dgm:pt modelId="{7B1784F4-A29B-4739-B264-12987CFDE183}" type="parTrans" cxnId="{4A493900-5032-435F-B3BB-7B29B12D419B}">
      <dgm:prSet/>
      <dgm:spPr/>
      <dgm:t>
        <a:bodyPr/>
        <a:lstStyle/>
        <a:p>
          <a:endParaRPr lang="en-US"/>
        </a:p>
      </dgm:t>
    </dgm:pt>
    <dgm:pt modelId="{D7C8994C-6825-4C76-9242-BDFDE3542366}" type="sibTrans" cxnId="{4A493900-5032-435F-B3BB-7B29B12D419B}">
      <dgm:prSet/>
      <dgm:spPr/>
      <dgm:t>
        <a:bodyPr/>
        <a:lstStyle/>
        <a:p>
          <a:endParaRPr lang="en-US"/>
        </a:p>
      </dgm:t>
    </dgm:pt>
    <dgm:pt modelId="{CA8840CB-16CF-4730-9634-515FB1189CC0}">
      <dgm:prSet custT="1"/>
      <dgm:spPr/>
      <dgm:t>
        <a:bodyPr/>
        <a:lstStyle/>
        <a:p>
          <a:r>
            <a:rPr lang="id-ID" sz="2400" dirty="0" smtClean="0">
              <a:solidFill>
                <a:schemeClr val="accent2">
                  <a:lumMod val="75000"/>
                </a:schemeClr>
              </a:solidFill>
            </a:rPr>
            <a:t>Piloting</a:t>
          </a:r>
          <a:r>
            <a:rPr lang="en-US" sz="2400" dirty="0" smtClean="0">
              <a:solidFill>
                <a:schemeClr val="accent2">
                  <a:lumMod val="75000"/>
                </a:schemeClr>
              </a:solidFill>
            </a:rPr>
            <a:t> </a:t>
          </a:r>
          <a:r>
            <a:rPr lang="en-US" sz="2400" dirty="0" err="1" smtClean="0">
              <a:solidFill>
                <a:schemeClr val="accent2">
                  <a:lumMod val="75000"/>
                </a:schemeClr>
              </a:solidFill>
            </a:rPr>
            <a:t>beberapa</a:t>
          </a:r>
          <a:r>
            <a:rPr lang="en-US" sz="2400" dirty="0" smtClean="0">
              <a:solidFill>
                <a:schemeClr val="accent2">
                  <a:lumMod val="75000"/>
                </a:schemeClr>
              </a:solidFill>
            </a:rPr>
            <a:t> KL </a:t>
          </a:r>
          <a:r>
            <a:rPr lang="en-US" sz="2400" dirty="0" err="1" smtClean="0">
              <a:solidFill>
                <a:schemeClr val="accent2">
                  <a:lumMod val="75000"/>
                </a:schemeClr>
              </a:solidFill>
            </a:rPr>
            <a:t>dan</a:t>
          </a:r>
          <a:r>
            <a:rPr lang="en-US" sz="2400" dirty="0" smtClean="0">
              <a:solidFill>
                <a:schemeClr val="accent2">
                  <a:lumMod val="75000"/>
                </a:schemeClr>
              </a:solidFill>
            </a:rPr>
            <a:t> BUN</a:t>
          </a:r>
          <a:endParaRPr lang="en-US" sz="2400" dirty="0">
            <a:solidFill>
              <a:schemeClr val="accent2">
                <a:lumMod val="75000"/>
              </a:schemeClr>
            </a:solidFill>
          </a:endParaRPr>
        </a:p>
      </dgm:t>
    </dgm:pt>
    <dgm:pt modelId="{65CC7152-BCAE-4A71-ADD4-20FE51702A56}" type="parTrans" cxnId="{9C258D65-15F4-4BCD-AEB3-A266DBD22BDC}">
      <dgm:prSet/>
      <dgm:spPr/>
      <dgm:t>
        <a:bodyPr/>
        <a:lstStyle/>
        <a:p>
          <a:endParaRPr lang="en-US"/>
        </a:p>
      </dgm:t>
    </dgm:pt>
    <dgm:pt modelId="{9B508917-5A00-4DF7-AE5A-689719B86C4A}" type="sibTrans" cxnId="{9C258D65-15F4-4BCD-AEB3-A266DBD22BDC}">
      <dgm:prSet/>
      <dgm:spPr/>
      <dgm:t>
        <a:bodyPr/>
        <a:lstStyle/>
        <a:p>
          <a:endParaRPr lang="en-US"/>
        </a:p>
      </dgm:t>
    </dgm:pt>
    <dgm:pt modelId="{93CD061E-85F1-400B-8C52-9AFAE048803C}">
      <dgm:prSet custT="1"/>
      <dgm:spPr/>
      <dgm:t>
        <a:bodyPr/>
        <a:lstStyle/>
        <a:p>
          <a:r>
            <a:rPr lang="id-ID" sz="2400" dirty="0" smtClean="0">
              <a:solidFill>
                <a:schemeClr val="accent2">
                  <a:lumMod val="75000"/>
                </a:schemeClr>
              </a:solidFill>
            </a:rPr>
            <a:t>Reviu, Evaluasi dan Penyempurnaan Sistem</a:t>
          </a:r>
          <a:endParaRPr lang="en-US" sz="2400" dirty="0">
            <a:solidFill>
              <a:schemeClr val="accent2">
                <a:lumMod val="75000"/>
              </a:schemeClr>
            </a:solidFill>
          </a:endParaRPr>
        </a:p>
      </dgm:t>
    </dgm:pt>
    <dgm:pt modelId="{4609ADCD-13FD-4BC6-830B-517CCACEFB0B}" type="parTrans" cxnId="{860442BC-B284-457F-BE54-9BE5F6484B13}">
      <dgm:prSet/>
      <dgm:spPr/>
      <dgm:t>
        <a:bodyPr/>
        <a:lstStyle/>
        <a:p>
          <a:endParaRPr lang="en-US"/>
        </a:p>
      </dgm:t>
    </dgm:pt>
    <dgm:pt modelId="{A02ECDC7-9009-4DC0-9B16-3C07BBA341B9}" type="sibTrans" cxnId="{860442BC-B284-457F-BE54-9BE5F6484B13}">
      <dgm:prSet/>
      <dgm:spPr/>
      <dgm:t>
        <a:bodyPr/>
        <a:lstStyle/>
        <a:p>
          <a:endParaRPr lang="en-US"/>
        </a:p>
      </dgm:t>
    </dgm:pt>
    <dgm:pt modelId="{84F42CF1-CCF9-43C0-88C9-447EC4CB90C4}">
      <dgm:prSet/>
      <dgm:spPr/>
      <dgm:t>
        <a:bodyPr/>
        <a:lstStyle/>
        <a:p>
          <a:r>
            <a:rPr lang="id-ID" dirty="0" smtClean="0">
              <a:solidFill>
                <a:schemeClr val="accent2">
                  <a:lumMod val="75000"/>
                </a:schemeClr>
              </a:solidFill>
            </a:rPr>
            <a:t>2015</a:t>
          </a:r>
          <a:endParaRPr lang="en-US" dirty="0">
            <a:solidFill>
              <a:schemeClr val="accent2">
                <a:lumMod val="75000"/>
              </a:schemeClr>
            </a:solidFill>
          </a:endParaRPr>
        </a:p>
      </dgm:t>
    </dgm:pt>
    <dgm:pt modelId="{4B922E77-5090-4F06-B1A3-4A289EEF7AA3}" type="parTrans" cxnId="{81B14E68-94A9-4B09-A60C-2F20FC05C5BB}">
      <dgm:prSet/>
      <dgm:spPr/>
      <dgm:t>
        <a:bodyPr/>
        <a:lstStyle/>
        <a:p>
          <a:endParaRPr lang="en-US"/>
        </a:p>
      </dgm:t>
    </dgm:pt>
    <dgm:pt modelId="{634DA8E4-B554-44BE-978E-A475224AD009}" type="sibTrans" cxnId="{81B14E68-94A9-4B09-A60C-2F20FC05C5BB}">
      <dgm:prSet/>
      <dgm:spPr/>
      <dgm:t>
        <a:bodyPr/>
        <a:lstStyle/>
        <a:p>
          <a:endParaRPr lang="en-US"/>
        </a:p>
      </dgm:t>
    </dgm:pt>
    <dgm:pt modelId="{F54F1ACF-9C2A-4848-A88E-43929F810B92}">
      <dgm:prSet/>
      <dgm:spPr/>
      <dgm:t>
        <a:bodyPr/>
        <a:lstStyle/>
        <a:p>
          <a:r>
            <a:rPr lang="id-ID" dirty="0" smtClean="0"/>
            <a:t>Parallel Run dan Konsolidasi</a:t>
          </a:r>
          <a:r>
            <a:rPr lang="en-US" dirty="0" smtClean="0"/>
            <a:t> </a:t>
          </a:r>
          <a:r>
            <a:rPr lang="en-US" dirty="0" err="1" smtClean="0"/>
            <a:t>seluruh</a:t>
          </a:r>
          <a:r>
            <a:rPr lang="en-US" dirty="0" smtClean="0"/>
            <a:t> LK</a:t>
          </a:r>
          <a:endParaRPr lang="en-US" dirty="0"/>
        </a:p>
      </dgm:t>
    </dgm:pt>
    <dgm:pt modelId="{71281239-3FA2-4EBD-AB9B-D0C5CA897D74}" type="parTrans" cxnId="{69905A61-9CD8-4EFE-A39A-70560A3E12E2}">
      <dgm:prSet/>
      <dgm:spPr/>
      <dgm:t>
        <a:bodyPr/>
        <a:lstStyle/>
        <a:p>
          <a:endParaRPr lang="en-US"/>
        </a:p>
      </dgm:t>
    </dgm:pt>
    <dgm:pt modelId="{39D7477F-2F84-44A2-8421-0979EB8075B5}" type="sibTrans" cxnId="{69905A61-9CD8-4EFE-A39A-70560A3E12E2}">
      <dgm:prSet/>
      <dgm:spPr/>
      <dgm:t>
        <a:bodyPr/>
        <a:lstStyle/>
        <a:p>
          <a:endParaRPr lang="en-US"/>
        </a:p>
      </dgm:t>
    </dgm:pt>
    <dgm:pt modelId="{628202E7-A742-4285-9560-E22B95F92D54}">
      <dgm:prSet/>
      <dgm:spPr/>
      <dgm:t>
        <a:bodyPr/>
        <a:lstStyle/>
        <a:p>
          <a:r>
            <a:rPr lang="id-ID" dirty="0" smtClean="0"/>
            <a:t>Implementasi Penuh</a:t>
          </a:r>
          <a:endParaRPr lang="en-US" dirty="0"/>
        </a:p>
      </dgm:t>
    </dgm:pt>
    <dgm:pt modelId="{8286A2F4-0EA5-4C22-9830-E331E58FBCE0}" type="parTrans" cxnId="{C2DB2CC0-B0F6-4BF5-AE11-A3D14E28965F}">
      <dgm:prSet/>
      <dgm:spPr/>
      <dgm:t>
        <a:bodyPr/>
        <a:lstStyle/>
        <a:p>
          <a:endParaRPr lang="en-US"/>
        </a:p>
      </dgm:t>
    </dgm:pt>
    <dgm:pt modelId="{ADC45430-DA75-4B6F-BA68-61107CE2DD4D}" type="sibTrans" cxnId="{C2DB2CC0-B0F6-4BF5-AE11-A3D14E28965F}">
      <dgm:prSet/>
      <dgm:spPr/>
      <dgm:t>
        <a:bodyPr/>
        <a:lstStyle/>
        <a:p>
          <a:endParaRPr lang="en-US"/>
        </a:p>
      </dgm:t>
    </dgm:pt>
    <dgm:pt modelId="{FA3B4891-77BB-45B3-8B99-24FA60A4FC3E}">
      <dgm:prSet custT="1"/>
      <dgm:spPr/>
      <dgm:t>
        <a:bodyPr/>
        <a:lstStyle/>
        <a:p>
          <a:r>
            <a:rPr lang="en-US" sz="2400" dirty="0" err="1" smtClean="0">
              <a:solidFill>
                <a:schemeClr val="accent2">
                  <a:lumMod val="75000"/>
                </a:schemeClr>
              </a:solidFill>
            </a:rPr>
            <a:t>Pengembangan</a:t>
          </a:r>
          <a:r>
            <a:rPr lang="en-US" sz="2400" dirty="0" smtClean="0">
              <a:solidFill>
                <a:schemeClr val="accent2">
                  <a:lumMod val="75000"/>
                </a:schemeClr>
              </a:solidFill>
            </a:rPr>
            <a:t> </a:t>
          </a:r>
          <a:r>
            <a:rPr lang="en-US" sz="2400" dirty="0" err="1" smtClean="0">
              <a:solidFill>
                <a:schemeClr val="accent2">
                  <a:lumMod val="75000"/>
                </a:schemeClr>
              </a:solidFill>
            </a:rPr>
            <a:t>kapasitas</a:t>
          </a:r>
          <a:r>
            <a:rPr lang="en-US" sz="2400" dirty="0" smtClean="0">
              <a:solidFill>
                <a:schemeClr val="accent2">
                  <a:lumMod val="75000"/>
                </a:schemeClr>
              </a:solidFill>
            </a:rPr>
            <a:t> SDM (</a:t>
          </a:r>
          <a:r>
            <a:rPr lang="en-US" sz="2400" dirty="0" err="1" smtClean="0">
              <a:solidFill>
                <a:schemeClr val="accent2">
                  <a:lumMod val="75000"/>
                </a:schemeClr>
              </a:solidFill>
            </a:rPr>
            <a:t>lanjutan</a:t>
          </a:r>
          <a:r>
            <a:rPr lang="en-US" sz="2400" dirty="0" smtClean="0">
              <a:solidFill>
                <a:schemeClr val="accent2">
                  <a:lumMod val="75000"/>
                </a:schemeClr>
              </a:solidFill>
            </a:rPr>
            <a:t>)</a:t>
          </a:r>
          <a:endParaRPr lang="en-US" sz="2400" dirty="0">
            <a:solidFill>
              <a:schemeClr val="accent2">
                <a:lumMod val="75000"/>
              </a:schemeClr>
            </a:solidFill>
          </a:endParaRPr>
        </a:p>
      </dgm:t>
    </dgm:pt>
    <dgm:pt modelId="{4E097CE7-A688-43F9-8BA4-5B1C7D2C1B02}" type="parTrans" cxnId="{DDF62A99-FC17-485E-9C8F-4E2377048D7F}">
      <dgm:prSet/>
      <dgm:spPr/>
      <dgm:t>
        <a:bodyPr/>
        <a:lstStyle/>
        <a:p>
          <a:endParaRPr lang="en-US"/>
        </a:p>
      </dgm:t>
    </dgm:pt>
    <dgm:pt modelId="{D534A2FA-4FCE-4F36-BAD6-CDC9313209AC}" type="sibTrans" cxnId="{DDF62A99-FC17-485E-9C8F-4E2377048D7F}">
      <dgm:prSet/>
      <dgm:spPr/>
      <dgm:t>
        <a:bodyPr/>
        <a:lstStyle/>
        <a:p>
          <a:endParaRPr lang="en-US"/>
        </a:p>
      </dgm:t>
    </dgm:pt>
    <dgm:pt modelId="{D1618778-056F-4DCE-A281-7D742E4D762D}">
      <dgm:prSet/>
      <dgm:spPr/>
      <dgm:t>
        <a:bodyPr/>
        <a:lstStyle/>
        <a:p>
          <a:r>
            <a:rPr lang="en-US" dirty="0" err="1" smtClean="0">
              <a:solidFill>
                <a:schemeClr val="accent2">
                  <a:lumMod val="75000"/>
                </a:schemeClr>
              </a:solidFill>
            </a:rPr>
            <a:t>Pengembangan</a:t>
          </a:r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 </a:t>
          </a:r>
          <a:r>
            <a:rPr lang="en-US" dirty="0" err="1" smtClean="0">
              <a:solidFill>
                <a:schemeClr val="accent2">
                  <a:lumMod val="75000"/>
                </a:schemeClr>
              </a:solidFill>
            </a:rPr>
            <a:t>kapasitas</a:t>
          </a:r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 SDM (</a:t>
          </a:r>
          <a:r>
            <a:rPr lang="en-US" dirty="0" err="1" smtClean="0">
              <a:solidFill>
                <a:schemeClr val="accent2">
                  <a:lumMod val="75000"/>
                </a:schemeClr>
              </a:solidFill>
            </a:rPr>
            <a:t>lanjutan</a:t>
          </a:r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)</a:t>
          </a:r>
          <a:endParaRPr lang="en-US" dirty="0"/>
        </a:p>
      </dgm:t>
    </dgm:pt>
    <dgm:pt modelId="{2764BF2B-8613-4F2D-8A63-F1710C953B83}" type="parTrans" cxnId="{29545584-AB26-473F-AC62-FA4DCA729DF3}">
      <dgm:prSet/>
      <dgm:spPr/>
      <dgm:t>
        <a:bodyPr/>
        <a:lstStyle/>
        <a:p>
          <a:endParaRPr lang="en-US"/>
        </a:p>
      </dgm:t>
    </dgm:pt>
    <dgm:pt modelId="{421E069D-DC97-4790-AC97-552D87DC973C}" type="sibTrans" cxnId="{29545584-AB26-473F-AC62-FA4DCA729DF3}">
      <dgm:prSet/>
      <dgm:spPr/>
      <dgm:t>
        <a:bodyPr/>
        <a:lstStyle/>
        <a:p>
          <a:endParaRPr lang="en-US"/>
        </a:p>
      </dgm:t>
    </dgm:pt>
    <dgm:pt modelId="{CCC821F3-B373-405A-BEAF-D34644D08B15}">
      <dgm:prSet/>
      <dgm:spPr/>
      <dgm:t>
        <a:bodyPr/>
        <a:lstStyle/>
        <a:p>
          <a:r>
            <a:rPr lang="en-US" dirty="0" err="1" smtClean="0">
              <a:solidFill>
                <a:schemeClr val="accent2">
                  <a:lumMod val="75000"/>
                </a:schemeClr>
              </a:solidFill>
            </a:rPr>
            <a:t>Pengembangan</a:t>
          </a:r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 </a:t>
          </a:r>
          <a:r>
            <a:rPr lang="en-US" dirty="0" err="1" smtClean="0">
              <a:solidFill>
                <a:schemeClr val="accent2">
                  <a:lumMod val="75000"/>
                </a:schemeClr>
              </a:solidFill>
            </a:rPr>
            <a:t>kapasitas</a:t>
          </a:r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 SDM (</a:t>
          </a:r>
          <a:r>
            <a:rPr lang="en-US" dirty="0" err="1" smtClean="0">
              <a:solidFill>
                <a:schemeClr val="accent2">
                  <a:lumMod val="75000"/>
                </a:schemeClr>
              </a:solidFill>
            </a:rPr>
            <a:t>lanjutan</a:t>
          </a:r>
          <a:r>
            <a:rPr lang="en-US" dirty="0" smtClean="0">
              <a:solidFill>
                <a:schemeClr val="accent2">
                  <a:lumMod val="75000"/>
                </a:schemeClr>
              </a:solidFill>
            </a:rPr>
            <a:t>)</a:t>
          </a:r>
          <a:endParaRPr lang="en-US" dirty="0"/>
        </a:p>
      </dgm:t>
    </dgm:pt>
    <dgm:pt modelId="{1D6AD9BB-DC32-4A91-932F-5474F36FED69}" type="parTrans" cxnId="{4FC1481C-46FC-4C95-BFD4-5603EDB5223C}">
      <dgm:prSet/>
      <dgm:spPr/>
      <dgm:t>
        <a:bodyPr/>
        <a:lstStyle/>
        <a:p>
          <a:endParaRPr lang="en-US"/>
        </a:p>
      </dgm:t>
    </dgm:pt>
    <dgm:pt modelId="{C6DDE951-F86E-4D5C-8D89-9928A387B8DA}" type="sibTrans" cxnId="{4FC1481C-46FC-4C95-BFD4-5603EDB5223C}">
      <dgm:prSet/>
      <dgm:spPr/>
      <dgm:t>
        <a:bodyPr/>
        <a:lstStyle/>
        <a:p>
          <a:endParaRPr lang="en-US"/>
        </a:p>
      </dgm:t>
    </dgm:pt>
    <dgm:pt modelId="{3BA8949E-9691-47A1-8073-189051A78DA6}">
      <dgm:prSet/>
      <dgm:spPr/>
      <dgm:t>
        <a:bodyPr/>
        <a:lstStyle/>
        <a:p>
          <a:r>
            <a:rPr lang="id-ID" dirty="0" smtClean="0">
              <a:solidFill>
                <a:schemeClr val="accent2">
                  <a:lumMod val="75000"/>
                </a:schemeClr>
              </a:solidFill>
            </a:rPr>
            <a:t>Reviu, Evaluasi dan Penyempurnaan Sistem</a:t>
          </a:r>
          <a:endParaRPr lang="en-US" dirty="0"/>
        </a:p>
      </dgm:t>
    </dgm:pt>
    <dgm:pt modelId="{A78027E4-48B7-4202-96A5-3BAE9591F86F}" type="parTrans" cxnId="{B18DFEC3-1898-42EE-9FD0-26D1960F9D21}">
      <dgm:prSet/>
      <dgm:spPr/>
      <dgm:t>
        <a:bodyPr/>
        <a:lstStyle/>
        <a:p>
          <a:endParaRPr lang="en-US"/>
        </a:p>
      </dgm:t>
    </dgm:pt>
    <dgm:pt modelId="{2DACE1E6-92BA-491C-BC68-C7FA1B0321CC}" type="sibTrans" cxnId="{B18DFEC3-1898-42EE-9FD0-26D1960F9D21}">
      <dgm:prSet/>
      <dgm:spPr/>
      <dgm:t>
        <a:bodyPr/>
        <a:lstStyle/>
        <a:p>
          <a:endParaRPr lang="en-US"/>
        </a:p>
      </dgm:t>
    </dgm:pt>
    <dgm:pt modelId="{2C111AF6-EDB4-4B7F-A9B9-8BFF0F258640}" type="pres">
      <dgm:prSet presAssocID="{C2E9E031-6ECD-4DD9-B89D-C471DAF3916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F8FDC97-C8F0-465A-A593-26C4BB2C82B5}" type="pres">
      <dgm:prSet presAssocID="{F463DB06-E504-496D-94EB-FD11C8509E53}" presName="composite" presStyleCnt="0"/>
      <dgm:spPr/>
    </dgm:pt>
    <dgm:pt modelId="{5A4C712F-0211-4FDE-A144-A949720DFC1E}" type="pres">
      <dgm:prSet presAssocID="{F463DB06-E504-496D-94EB-FD11C8509E5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EE3BA8-F5CD-4AC7-92D9-91A69BF1B3DF}" type="pres">
      <dgm:prSet presAssocID="{F463DB06-E504-496D-94EB-FD11C8509E5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76204F-3E79-4EF0-A497-CC0ACCD8D48F}" type="pres">
      <dgm:prSet presAssocID="{4F50EE17-733C-417D-A945-5F2AB1917F05}" presName="sp" presStyleCnt="0"/>
      <dgm:spPr/>
    </dgm:pt>
    <dgm:pt modelId="{4FBA5A5A-0559-4A12-95B3-0781EBB43D46}" type="pres">
      <dgm:prSet presAssocID="{87F4313B-BA61-4095-9B8C-D10F51AEF4A9}" presName="composite" presStyleCnt="0"/>
      <dgm:spPr/>
    </dgm:pt>
    <dgm:pt modelId="{A93201E8-9571-4F43-81BD-E94FE6C7C32D}" type="pres">
      <dgm:prSet presAssocID="{87F4313B-BA61-4095-9B8C-D10F51AEF4A9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241932-0A2C-49CA-AF55-1CEAB62AA592}" type="pres">
      <dgm:prSet presAssocID="{87F4313B-BA61-4095-9B8C-D10F51AEF4A9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F975B3-D07F-46D0-963D-56EA350B7EC6}" type="pres">
      <dgm:prSet presAssocID="{D7C8994C-6825-4C76-9242-BDFDE3542366}" presName="sp" presStyleCnt="0"/>
      <dgm:spPr/>
    </dgm:pt>
    <dgm:pt modelId="{7128C280-B2D2-49EB-A67F-7C19708AAB14}" type="pres">
      <dgm:prSet presAssocID="{84F42CF1-CCF9-43C0-88C9-447EC4CB90C4}" presName="composite" presStyleCnt="0"/>
      <dgm:spPr/>
    </dgm:pt>
    <dgm:pt modelId="{AFF7FC8D-4BFA-4341-86AB-4089E8D9C1BD}" type="pres">
      <dgm:prSet presAssocID="{84F42CF1-CCF9-43C0-88C9-447EC4CB90C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CE93D9-B7DF-4F66-8387-21D6E2847ACE}" type="pres">
      <dgm:prSet presAssocID="{84F42CF1-CCF9-43C0-88C9-447EC4CB90C4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B585C33-0BC0-49FE-89C9-612BFFBB7159}" type="presOf" srcId="{CA8840CB-16CF-4730-9634-515FB1189CC0}" destId="{B4EE3BA8-F5CD-4AC7-92D9-91A69BF1B3DF}" srcOrd="0" destOrd="0" presId="urn:microsoft.com/office/officeart/2005/8/layout/chevron2"/>
    <dgm:cxn modelId="{7C25AEF6-C70F-4EAF-AF12-8C032CA212D8}" type="presOf" srcId="{628202E7-A742-4285-9560-E22B95F92D54}" destId="{76CE93D9-B7DF-4F66-8387-21D6E2847ACE}" srcOrd="0" destOrd="0" presId="urn:microsoft.com/office/officeart/2005/8/layout/chevron2"/>
    <dgm:cxn modelId="{CECB9DB2-1B87-4924-B314-BEBEEBCB8DDD}" type="presOf" srcId="{D1618778-056F-4DCE-A281-7D742E4D762D}" destId="{8F241932-0A2C-49CA-AF55-1CEAB62AA592}" srcOrd="0" destOrd="2" presId="urn:microsoft.com/office/officeart/2005/8/layout/chevron2"/>
    <dgm:cxn modelId="{1EF0B57A-9CC3-44FF-A912-71C8C31656B0}" type="presOf" srcId="{CCC821F3-B373-405A-BEAF-D34644D08B15}" destId="{76CE93D9-B7DF-4F66-8387-21D6E2847ACE}" srcOrd="0" destOrd="1" presId="urn:microsoft.com/office/officeart/2005/8/layout/chevron2"/>
    <dgm:cxn modelId="{C01D316A-F5CA-46B9-BA16-93C7E28C31A4}" srcId="{C2E9E031-6ECD-4DD9-B89D-C471DAF3916F}" destId="{F463DB06-E504-496D-94EB-FD11C8509E53}" srcOrd="0" destOrd="0" parTransId="{775D0762-0A1E-4A8E-92BD-0B8D9E3DFFF1}" sibTransId="{4F50EE17-733C-417D-A945-5F2AB1917F05}"/>
    <dgm:cxn modelId="{DDF62A99-FC17-485E-9C8F-4E2377048D7F}" srcId="{F463DB06-E504-496D-94EB-FD11C8509E53}" destId="{FA3B4891-77BB-45B3-8B99-24FA60A4FC3E}" srcOrd="2" destOrd="0" parTransId="{4E097CE7-A688-43F9-8BA4-5B1C7D2C1B02}" sibTransId="{D534A2FA-4FCE-4F36-BAD6-CDC9313209AC}"/>
    <dgm:cxn modelId="{C2DB2CC0-B0F6-4BF5-AE11-A3D14E28965F}" srcId="{84F42CF1-CCF9-43C0-88C9-447EC4CB90C4}" destId="{628202E7-A742-4285-9560-E22B95F92D54}" srcOrd="0" destOrd="0" parTransId="{8286A2F4-0EA5-4C22-9830-E331E58FBCE0}" sibTransId="{ADC45430-DA75-4B6F-BA68-61107CE2DD4D}"/>
    <dgm:cxn modelId="{67ED6DB7-9D6A-434B-8CE4-FB6C6FB03948}" type="presOf" srcId="{F463DB06-E504-496D-94EB-FD11C8509E53}" destId="{5A4C712F-0211-4FDE-A144-A949720DFC1E}" srcOrd="0" destOrd="0" presId="urn:microsoft.com/office/officeart/2005/8/layout/chevron2"/>
    <dgm:cxn modelId="{ECF84B7F-D523-4FC3-820C-1632B4E1C45B}" type="presOf" srcId="{87F4313B-BA61-4095-9B8C-D10F51AEF4A9}" destId="{A93201E8-9571-4F43-81BD-E94FE6C7C32D}" srcOrd="0" destOrd="0" presId="urn:microsoft.com/office/officeart/2005/8/layout/chevron2"/>
    <dgm:cxn modelId="{A55E4AC2-C65C-4A64-B8E2-6FD38356A7E5}" type="presOf" srcId="{FA3B4891-77BB-45B3-8B99-24FA60A4FC3E}" destId="{B4EE3BA8-F5CD-4AC7-92D9-91A69BF1B3DF}" srcOrd="0" destOrd="2" presId="urn:microsoft.com/office/officeart/2005/8/layout/chevron2"/>
    <dgm:cxn modelId="{69905A61-9CD8-4EFE-A39A-70560A3E12E2}" srcId="{87F4313B-BA61-4095-9B8C-D10F51AEF4A9}" destId="{F54F1ACF-9C2A-4848-A88E-43929F810B92}" srcOrd="0" destOrd="0" parTransId="{71281239-3FA2-4EBD-AB9B-D0C5CA897D74}" sibTransId="{39D7477F-2F84-44A2-8421-0979EB8075B5}"/>
    <dgm:cxn modelId="{6E6E6143-1189-433C-9248-9D1F1BD736D0}" type="presOf" srcId="{C2E9E031-6ECD-4DD9-B89D-C471DAF3916F}" destId="{2C111AF6-EDB4-4B7F-A9B9-8BFF0F258640}" srcOrd="0" destOrd="0" presId="urn:microsoft.com/office/officeart/2005/8/layout/chevron2"/>
    <dgm:cxn modelId="{8AD57FFF-59D3-45A8-B31D-14B623A85F3D}" type="presOf" srcId="{84F42CF1-CCF9-43C0-88C9-447EC4CB90C4}" destId="{AFF7FC8D-4BFA-4341-86AB-4089E8D9C1BD}" srcOrd="0" destOrd="0" presId="urn:microsoft.com/office/officeart/2005/8/layout/chevron2"/>
    <dgm:cxn modelId="{81B14E68-94A9-4B09-A60C-2F20FC05C5BB}" srcId="{C2E9E031-6ECD-4DD9-B89D-C471DAF3916F}" destId="{84F42CF1-CCF9-43C0-88C9-447EC4CB90C4}" srcOrd="2" destOrd="0" parTransId="{4B922E77-5090-4F06-B1A3-4A289EEF7AA3}" sibTransId="{634DA8E4-B554-44BE-978E-A475224AD009}"/>
    <dgm:cxn modelId="{9FA9FB31-F7E3-44BA-BFE4-E330F75A454D}" type="presOf" srcId="{F54F1ACF-9C2A-4848-A88E-43929F810B92}" destId="{8F241932-0A2C-49CA-AF55-1CEAB62AA592}" srcOrd="0" destOrd="0" presId="urn:microsoft.com/office/officeart/2005/8/layout/chevron2"/>
    <dgm:cxn modelId="{B18DFEC3-1898-42EE-9FD0-26D1960F9D21}" srcId="{87F4313B-BA61-4095-9B8C-D10F51AEF4A9}" destId="{3BA8949E-9691-47A1-8073-189051A78DA6}" srcOrd="1" destOrd="0" parTransId="{A78027E4-48B7-4202-96A5-3BAE9591F86F}" sibTransId="{2DACE1E6-92BA-491C-BC68-C7FA1B0321CC}"/>
    <dgm:cxn modelId="{860442BC-B284-457F-BE54-9BE5F6484B13}" srcId="{F463DB06-E504-496D-94EB-FD11C8509E53}" destId="{93CD061E-85F1-400B-8C52-9AFAE048803C}" srcOrd="1" destOrd="0" parTransId="{4609ADCD-13FD-4BC6-830B-517CCACEFB0B}" sibTransId="{A02ECDC7-9009-4DC0-9B16-3C07BBA341B9}"/>
    <dgm:cxn modelId="{5ACFDA6B-6751-4D77-B89E-F6D0B3873422}" type="presOf" srcId="{3BA8949E-9691-47A1-8073-189051A78DA6}" destId="{8F241932-0A2C-49CA-AF55-1CEAB62AA592}" srcOrd="0" destOrd="1" presId="urn:microsoft.com/office/officeart/2005/8/layout/chevron2"/>
    <dgm:cxn modelId="{4FC1481C-46FC-4C95-BFD4-5603EDB5223C}" srcId="{84F42CF1-CCF9-43C0-88C9-447EC4CB90C4}" destId="{CCC821F3-B373-405A-BEAF-D34644D08B15}" srcOrd="1" destOrd="0" parTransId="{1D6AD9BB-DC32-4A91-932F-5474F36FED69}" sibTransId="{C6DDE951-F86E-4D5C-8D89-9928A387B8DA}"/>
    <dgm:cxn modelId="{29545584-AB26-473F-AC62-FA4DCA729DF3}" srcId="{87F4313B-BA61-4095-9B8C-D10F51AEF4A9}" destId="{D1618778-056F-4DCE-A281-7D742E4D762D}" srcOrd="2" destOrd="0" parTransId="{2764BF2B-8613-4F2D-8A63-F1710C953B83}" sibTransId="{421E069D-DC97-4790-AC97-552D87DC973C}"/>
    <dgm:cxn modelId="{4A493900-5032-435F-B3BB-7B29B12D419B}" srcId="{C2E9E031-6ECD-4DD9-B89D-C471DAF3916F}" destId="{87F4313B-BA61-4095-9B8C-D10F51AEF4A9}" srcOrd="1" destOrd="0" parTransId="{7B1784F4-A29B-4739-B264-12987CFDE183}" sibTransId="{D7C8994C-6825-4C76-9242-BDFDE3542366}"/>
    <dgm:cxn modelId="{CF41F173-CC36-4BFC-A742-1AAB17E646AC}" type="presOf" srcId="{93CD061E-85F1-400B-8C52-9AFAE048803C}" destId="{B4EE3BA8-F5CD-4AC7-92D9-91A69BF1B3DF}" srcOrd="0" destOrd="1" presId="urn:microsoft.com/office/officeart/2005/8/layout/chevron2"/>
    <dgm:cxn modelId="{9C258D65-15F4-4BCD-AEB3-A266DBD22BDC}" srcId="{F463DB06-E504-496D-94EB-FD11C8509E53}" destId="{CA8840CB-16CF-4730-9634-515FB1189CC0}" srcOrd="0" destOrd="0" parTransId="{65CC7152-BCAE-4A71-ADD4-20FE51702A56}" sibTransId="{9B508917-5A00-4DF7-AE5A-689719B86C4A}"/>
    <dgm:cxn modelId="{088C8625-615C-4F79-A4A2-86FA55FA5635}" type="presParOf" srcId="{2C111AF6-EDB4-4B7F-A9B9-8BFF0F258640}" destId="{9F8FDC97-C8F0-465A-A593-26C4BB2C82B5}" srcOrd="0" destOrd="0" presId="urn:microsoft.com/office/officeart/2005/8/layout/chevron2"/>
    <dgm:cxn modelId="{DAB6B47C-14EB-4DE0-8E2D-F44EC7F26AAD}" type="presParOf" srcId="{9F8FDC97-C8F0-465A-A593-26C4BB2C82B5}" destId="{5A4C712F-0211-4FDE-A144-A949720DFC1E}" srcOrd="0" destOrd="0" presId="urn:microsoft.com/office/officeart/2005/8/layout/chevron2"/>
    <dgm:cxn modelId="{B311C83E-1B4E-4DCA-8270-97C4F35D12B2}" type="presParOf" srcId="{9F8FDC97-C8F0-465A-A593-26C4BB2C82B5}" destId="{B4EE3BA8-F5CD-4AC7-92D9-91A69BF1B3DF}" srcOrd="1" destOrd="0" presId="urn:microsoft.com/office/officeart/2005/8/layout/chevron2"/>
    <dgm:cxn modelId="{73042B67-62EA-4021-8AC0-0D41DDD999DA}" type="presParOf" srcId="{2C111AF6-EDB4-4B7F-A9B9-8BFF0F258640}" destId="{3676204F-3E79-4EF0-A497-CC0ACCD8D48F}" srcOrd="1" destOrd="0" presId="urn:microsoft.com/office/officeart/2005/8/layout/chevron2"/>
    <dgm:cxn modelId="{B7296FCB-DD8C-441A-B6DD-A8116F3DF7C1}" type="presParOf" srcId="{2C111AF6-EDB4-4B7F-A9B9-8BFF0F258640}" destId="{4FBA5A5A-0559-4A12-95B3-0781EBB43D46}" srcOrd="2" destOrd="0" presId="urn:microsoft.com/office/officeart/2005/8/layout/chevron2"/>
    <dgm:cxn modelId="{2954BE35-0D03-4CB6-ADB9-F6B1A5F99190}" type="presParOf" srcId="{4FBA5A5A-0559-4A12-95B3-0781EBB43D46}" destId="{A93201E8-9571-4F43-81BD-E94FE6C7C32D}" srcOrd="0" destOrd="0" presId="urn:microsoft.com/office/officeart/2005/8/layout/chevron2"/>
    <dgm:cxn modelId="{CBA2F48E-9D58-4237-BB27-9C1E5E9C8261}" type="presParOf" srcId="{4FBA5A5A-0559-4A12-95B3-0781EBB43D46}" destId="{8F241932-0A2C-49CA-AF55-1CEAB62AA592}" srcOrd="1" destOrd="0" presId="urn:microsoft.com/office/officeart/2005/8/layout/chevron2"/>
    <dgm:cxn modelId="{CA9E58A4-4B26-45E3-8C66-EFD3C82397CF}" type="presParOf" srcId="{2C111AF6-EDB4-4B7F-A9B9-8BFF0F258640}" destId="{65F975B3-D07F-46D0-963D-56EA350B7EC6}" srcOrd="3" destOrd="0" presId="urn:microsoft.com/office/officeart/2005/8/layout/chevron2"/>
    <dgm:cxn modelId="{C1A241B2-7FEE-46AB-9517-21610BD9B227}" type="presParOf" srcId="{2C111AF6-EDB4-4B7F-A9B9-8BFF0F258640}" destId="{7128C280-B2D2-49EB-A67F-7C19708AAB14}" srcOrd="4" destOrd="0" presId="urn:microsoft.com/office/officeart/2005/8/layout/chevron2"/>
    <dgm:cxn modelId="{C7FD4528-D1EA-44F8-A9D7-6D5ED97B967C}" type="presParOf" srcId="{7128C280-B2D2-49EB-A67F-7C19708AAB14}" destId="{AFF7FC8D-4BFA-4341-86AB-4089E8D9C1BD}" srcOrd="0" destOrd="0" presId="urn:microsoft.com/office/officeart/2005/8/layout/chevron2"/>
    <dgm:cxn modelId="{4618D6B6-A77E-49EE-8522-8C928EAD4ACA}" type="presParOf" srcId="{7128C280-B2D2-49EB-A67F-7C19708AAB14}" destId="{76CE93D9-B7DF-4F66-8387-21D6E2847AC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F270E7-CA88-4B21-99FB-46CA76DC4AA2}">
      <dsp:nvSpPr>
        <dsp:cNvPr id="0" name=""/>
        <dsp:cNvSpPr/>
      </dsp:nvSpPr>
      <dsp:spPr>
        <a:xfrm>
          <a:off x="2018300" y="2552"/>
          <a:ext cx="7112255" cy="2068895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Pendapatan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negara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/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daerah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dalah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hak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pemerintah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pusat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/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daerah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yang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diakui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sebagai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penambah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nilai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kekayaan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bersih</a:t>
          </a:r>
          <a:endParaRPr lang="en-US" sz="1800" kern="1200" dirty="0"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Belanja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negara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/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daerah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adalah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kewajiban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pemerintah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pusat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/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daerah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yang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diakui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sebagai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pengurang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nilai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kekayaan</a:t>
          </a:r>
          <a:r>
            <a:rPr lang="en-US" sz="18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1800" kern="1200" dirty="0" err="1" smtClean="0">
              <a:latin typeface="Arial" pitchFamily="34" charset="0"/>
              <a:cs typeface="Arial" pitchFamily="34" charset="0"/>
            </a:rPr>
            <a:t>bersih</a:t>
          </a:r>
          <a:endParaRPr lang="en-US" sz="1800" kern="1200" dirty="0">
            <a:latin typeface="Arial" pitchFamily="34" charset="0"/>
            <a:cs typeface="Arial" pitchFamily="34" charset="0"/>
          </a:endParaRPr>
        </a:p>
      </dsp:txBody>
      <dsp:txXfrm>
        <a:off x="2018300" y="2552"/>
        <a:ext cx="7112255" cy="2068895"/>
      </dsp:txXfrm>
    </dsp:sp>
    <dsp:sp modelId="{1D3DB326-650C-4351-AF75-173BE94B1A2A}">
      <dsp:nvSpPr>
        <dsp:cNvPr id="0" name=""/>
        <dsp:cNvSpPr/>
      </dsp:nvSpPr>
      <dsp:spPr>
        <a:xfrm>
          <a:off x="13444" y="181653"/>
          <a:ext cx="2004855" cy="171069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Psl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1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UU17/2003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13444" y="181653"/>
        <a:ext cx="2004855" cy="1710694"/>
      </dsp:txXfrm>
    </dsp:sp>
    <dsp:sp modelId="{E7B99F70-481B-4D98-9644-195417B71CE3}">
      <dsp:nvSpPr>
        <dsp:cNvPr id="0" name=""/>
        <dsp:cNvSpPr/>
      </dsp:nvSpPr>
      <dsp:spPr>
        <a:xfrm>
          <a:off x="2035527" y="2237659"/>
          <a:ext cx="7079760" cy="1662110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Ketentuan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mengenai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pengakuan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dan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pengukuran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pendapatan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dan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belanja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berbasis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akrual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dilaksanakan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selambat-lambatnya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dalam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5 (lima)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tahun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2035527" y="2237659"/>
        <a:ext cx="7079760" cy="1662110"/>
      </dsp:txXfrm>
    </dsp:sp>
    <dsp:sp modelId="{7807719D-4045-4E5B-A6CA-5CFF06FDA819}">
      <dsp:nvSpPr>
        <dsp:cNvPr id="0" name=""/>
        <dsp:cNvSpPr/>
      </dsp:nvSpPr>
      <dsp:spPr>
        <a:xfrm>
          <a:off x="28712" y="2278796"/>
          <a:ext cx="2006815" cy="15798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Psl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36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ayat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(1) UU 17/2003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28712" y="2278796"/>
        <a:ext cx="2006815" cy="1579836"/>
      </dsp:txXfrm>
    </dsp:sp>
    <dsp:sp modelId="{0FF95FD7-223E-425E-9C8C-FE3BC6549508}">
      <dsp:nvSpPr>
        <dsp:cNvPr id="0" name=""/>
        <dsp:cNvSpPr/>
      </dsp:nvSpPr>
      <dsp:spPr>
        <a:xfrm>
          <a:off x="2002535" y="4065981"/>
          <a:ext cx="7137904" cy="1662110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lumMod val="20000"/>
            <a:lumOff val="8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Ketentuan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mengenai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pengakuan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dan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pengukuran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pendapatan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dan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belanja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berbasis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akrual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dilaksanakan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selambat-lambatnya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tahun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</a:t>
          </a:r>
          <a:r>
            <a:rPr lang="en-US" sz="2400" kern="1200" dirty="0" err="1" smtClean="0">
              <a:latin typeface="Arial" pitchFamily="34" charset="0"/>
              <a:cs typeface="Arial" pitchFamily="34" charset="0"/>
            </a:rPr>
            <a:t>anggaran</a:t>
          </a:r>
          <a:r>
            <a:rPr lang="en-US" sz="2400" kern="1200" dirty="0" smtClean="0">
              <a:latin typeface="Arial" pitchFamily="34" charset="0"/>
              <a:cs typeface="Arial" pitchFamily="34" charset="0"/>
            </a:rPr>
            <a:t> 2008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2002535" y="4065981"/>
        <a:ext cx="7137904" cy="1662110"/>
      </dsp:txXfrm>
    </dsp:sp>
    <dsp:sp modelId="{0B4F0C50-390E-43D9-8C3E-4CF73FBA7DF7}">
      <dsp:nvSpPr>
        <dsp:cNvPr id="0" name=""/>
        <dsp:cNvSpPr/>
      </dsp:nvSpPr>
      <dsp:spPr>
        <a:xfrm>
          <a:off x="7" y="4170395"/>
          <a:ext cx="1998976" cy="15214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Psl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70 </a:t>
          </a:r>
          <a:r>
            <a:rPr lang="en-US" sz="2000" kern="1200" dirty="0" err="1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ayat</a:t>
          </a:r>
          <a:r>
            <a:rPr lang="en-US" sz="2000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(2) UU 1/2004</a:t>
          </a:r>
          <a:endParaRPr lang="en-US" sz="200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7" y="4170395"/>
        <a:ext cx="1998976" cy="152149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62275" cy="49847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78963"/>
            <a:ext cx="2962275" cy="49847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507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3925" y="749300"/>
            <a:ext cx="4986338" cy="3741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4213" y="4740275"/>
            <a:ext cx="5467350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78963"/>
            <a:ext cx="29622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24" tIns="46662" rIns="93324" bIns="46662" numCol="1" anchor="b" anchorCtr="0" compatLnSpc="1">
            <a:prstTxWarp prst="textNoShape">
              <a:avLst/>
            </a:prstTxWarp>
          </a:bodyPr>
          <a:lstStyle>
            <a:lvl1pPr algn="l">
              <a:defRPr sz="1200" b="0">
                <a:solidFill>
                  <a:schemeClr val="tx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0"/>
          <p:cNvSpPr>
            <a:spLocks noChangeArrowheads="1"/>
          </p:cNvSpPr>
          <p:nvPr userDrawn="1"/>
        </p:nvSpPr>
        <p:spPr bwMode="auto">
          <a:xfrm>
            <a:off x="0" y="6613525"/>
            <a:ext cx="9144000" cy="244475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latin typeface="Arial" charset="0"/>
                <a:cs typeface="+mn-cs"/>
              </a:rPr>
              <a:t>www.ksap.org</a:t>
            </a:r>
            <a:endParaRPr lang="fr-FR" dirty="0">
              <a:latin typeface="Arial" charset="0"/>
              <a:cs typeface="+mn-cs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64235" y="1322363"/>
            <a:ext cx="8187396" cy="513470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898634" y="1"/>
            <a:ext cx="8245366" cy="819806"/>
          </a:xfrm>
          <a:gradFill flip="none" rotWithShape="1">
            <a:gsLst>
              <a:gs pos="0">
                <a:schemeClr val="accent2">
                  <a:lumMod val="75000"/>
                  <a:shade val="30000"/>
                  <a:satMod val="115000"/>
                </a:schemeClr>
              </a:gs>
              <a:gs pos="50000">
                <a:schemeClr val="accent2">
                  <a:lumMod val="75000"/>
                  <a:shade val="67500"/>
                  <a:satMod val="115000"/>
                </a:schemeClr>
              </a:gs>
              <a:gs pos="100000">
                <a:schemeClr val="accent2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3" name="Right Triangle 12"/>
          <p:cNvSpPr/>
          <p:nvPr userDrawn="1"/>
        </p:nvSpPr>
        <p:spPr bwMode="auto">
          <a:xfrm rot="5400000">
            <a:off x="-575442" y="575442"/>
            <a:ext cx="2254469" cy="1103586"/>
          </a:xfrm>
          <a:prstGeom prst="rtTriangle">
            <a:avLst/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softEdge rad="12700"/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1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9525" y="1"/>
            <a:ext cx="904875" cy="819806"/>
            <a:chOff x="9525" y="1"/>
            <a:chExt cx="904875" cy="819806"/>
          </a:xfrm>
        </p:grpSpPr>
        <p:pic>
          <p:nvPicPr>
            <p:cNvPr id="8" name="Picture 5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25" y="1"/>
              <a:ext cx="904875" cy="819806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sp>
          <p:nvSpPr>
            <p:cNvPr id="11" name="WordArt 6"/>
            <p:cNvSpPr>
              <a:spLocks noChangeArrowheads="1" noChangeShapeType="1" noTextEdit="1"/>
            </p:cNvSpPr>
            <p:nvPr userDrawn="1"/>
          </p:nvSpPr>
          <p:spPr bwMode="auto">
            <a:xfrm>
              <a:off x="117475" y="117475"/>
              <a:ext cx="717550" cy="57375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kern="10" dirty="0">
                  <a:ln w="9525" algn="ctr">
                    <a:solidFill>
                      <a:srgbClr val="99CC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85BFFF"/>
                      </a:gs>
                      <a:gs pos="100000">
                        <a:srgbClr val="003B76">
                          <a:alpha val="93999"/>
                        </a:srgbClr>
                      </a:gs>
                    </a:gsLst>
                    <a:lin ang="5400000" scaled="1"/>
                  </a:gradFill>
                  <a:effectLst>
                    <a:prstShdw prst="shdw17" dist="17961" dir="2700000">
                      <a:srgbClr val="5C7A99"/>
                    </a:prstShdw>
                  </a:effectLst>
                  <a:latin typeface="Tahoma"/>
                  <a:cs typeface="Tahoma"/>
                </a:rPr>
                <a:t>KSAP</a:t>
              </a: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1400175"/>
            <a:ext cx="1828800" cy="4772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1400175"/>
            <a:ext cx="5334000" cy="4772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400175"/>
            <a:ext cx="7315200" cy="581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828800" y="2133600"/>
            <a:ext cx="7162800" cy="4038600"/>
          </a:xfr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400175"/>
            <a:ext cx="7315200" cy="581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828800" y="2133600"/>
            <a:ext cx="35052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2133600"/>
            <a:ext cx="35052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2133600"/>
            <a:ext cx="35052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2133600"/>
            <a:ext cx="35052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0" descr="stuff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7" name="Rectangle 33"/>
          <p:cNvSpPr>
            <a:spLocks noChangeArrowheads="1"/>
          </p:cNvSpPr>
          <p:nvPr userDrawn="1"/>
        </p:nvSpPr>
        <p:spPr bwMode="auto">
          <a:xfrm>
            <a:off x="1216570" y="1752600"/>
            <a:ext cx="7848600" cy="35052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41400" y="1414463"/>
            <a:ext cx="7315200" cy="58102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</p:spPr>
        <p:txBody>
          <a:bodyPr vert="horz" wrap="square" lIns="19800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2825" y="2082800"/>
            <a:ext cx="7315200" cy="403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</a:p>
        </p:txBody>
      </p:sp>
      <p:sp>
        <p:nvSpPr>
          <p:cNvPr id="1043" name="Rectangle 19"/>
          <p:cNvSpPr>
            <a:spLocks noChangeArrowheads="1"/>
          </p:cNvSpPr>
          <p:nvPr userDrawn="1"/>
        </p:nvSpPr>
        <p:spPr bwMode="auto">
          <a:xfrm>
            <a:off x="0" y="6613525"/>
            <a:ext cx="9144000" cy="24447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dirty="0">
                <a:latin typeface="Arial" charset="0"/>
                <a:cs typeface="+mn-cs"/>
              </a:rPr>
              <a:t>www.ksap.org</a:t>
            </a:r>
            <a:endParaRPr lang="fr-FR" dirty="0">
              <a:latin typeface="Arial" charset="0"/>
              <a:cs typeface="+mn-cs"/>
            </a:endParaRPr>
          </a:p>
        </p:txBody>
      </p:sp>
      <p:sp>
        <p:nvSpPr>
          <p:cNvPr id="1047" name="Oval 23"/>
          <p:cNvSpPr>
            <a:spLocks noChangeArrowheads="1"/>
          </p:cNvSpPr>
          <p:nvPr userDrawn="1"/>
        </p:nvSpPr>
        <p:spPr bwMode="auto">
          <a:xfrm>
            <a:off x="1433513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48" name="Oval 24"/>
          <p:cNvSpPr>
            <a:spLocks noChangeArrowheads="1"/>
          </p:cNvSpPr>
          <p:nvPr userDrawn="1"/>
        </p:nvSpPr>
        <p:spPr bwMode="auto">
          <a:xfrm>
            <a:off x="2193925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49" name="Oval 25"/>
          <p:cNvSpPr>
            <a:spLocks noChangeArrowheads="1"/>
          </p:cNvSpPr>
          <p:nvPr userDrawn="1"/>
        </p:nvSpPr>
        <p:spPr bwMode="auto">
          <a:xfrm>
            <a:off x="2954338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50" name="Oval 26"/>
          <p:cNvSpPr>
            <a:spLocks noChangeArrowheads="1"/>
          </p:cNvSpPr>
          <p:nvPr userDrawn="1"/>
        </p:nvSpPr>
        <p:spPr bwMode="auto">
          <a:xfrm>
            <a:off x="3714750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51" name="Oval 27"/>
          <p:cNvSpPr>
            <a:spLocks noChangeArrowheads="1"/>
          </p:cNvSpPr>
          <p:nvPr userDrawn="1"/>
        </p:nvSpPr>
        <p:spPr bwMode="auto">
          <a:xfrm>
            <a:off x="4475163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52" name="Oval 28"/>
          <p:cNvSpPr>
            <a:spLocks noChangeArrowheads="1"/>
          </p:cNvSpPr>
          <p:nvPr userDrawn="1"/>
        </p:nvSpPr>
        <p:spPr bwMode="auto">
          <a:xfrm>
            <a:off x="5237163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53" name="Oval 29"/>
          <p:cNvSpPr>
            <a:spLocks noChangeArrowheads="1"/>
          </p:cNvSpPr>
          <p:nvPr userDrawn="1"/>
        </p:nvSpPr>
        <p:spPr bwMode="auto">
          <a:xfrm>
            <a:off x="5997575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54" name="Oval 30"/>
          <p:cNvSpPr>
            <a:spLocks noChangeArrowheads="1"/>
          </p:cNvSpPr>
          <p:nvPr userDrawn="1"/>
        </p:nvSpPr>
        <p:spPr bwMode="auto">
          <a:xfrm>
            <a:off x="6757988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55" name="Oval 31"/>
          <p:cNvSpPr>
            <a:spLocks noChangeArrowheads="1"/>
          </p:cNvSpPr>
          <p:nvPr userDrawn="1"/>
        </p:nvSpPr>
        <p:spPr bwMode="auto">
          <a:xfrm>
            <a:off x="7518400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sp>
        <p:nvSpPr>
          <p:cNvPr id="1056" name="Oval 32"/>
          <p:cNvSpPr>
            <a:spLocks noChangeArrowheads="1"/>
          </p:cNvSpPr>
          <p:nvPr userDrawn="1"/>
        </p:nvSpPr>
        <p:spPr bwMode="auto">
          <a:xfrm>
            <a:off x="8280400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>
              <a:defRPr/>
            </a:pPr>
            <a:endParaRPr lang="en-US">
              <a:latin typeface="Arial" charset="0"/>
              <a:cs typeface="+mn-cs"/>
            </a:endParaRPr>
          </a:p>
        </p:txBody>
      </p:sp>
      <p:pic>
        <p:nvPicPr>
          <p:cNvPr id="1041" name="Picture 5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815255" y="136525"/>
            <a:ext cx="1188545" cy="9382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</p:spPr>
      </p:pic>
      <p:sp>
        <p:nvSpPr>
          <p:cNvPr id="1042" name="WordArt 6"/>
          <p:cNvSpPr>
            <a:spLocks noChangeArrowheads="1" noChangeShapeType="1" noTextEdit="1"/>
          </p:cNvSpPr>
          <p:nvPr userDrawn="1"/>
        </p:nvSpPr>
        <p:spPr bwMode="auto">
          <a:xfrm>
            <a:off x="3981930" y="254000"/>
            <a:ext cx="942495" cy="703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ln w="9525" algn="ctr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85BFFF"/>
                    </a:gs>
                    <a:gs pos="100000">
                      <a:srgbClr val="003B76">
                        <a:alpha val="93999"/>
                      </a:srgbClr>
                    </a:gs>
                  </a:gsLst>
                  <a:lin ang="5400000" scaled="1"/>
                </a:gradFill>
                <a:effectLst>
                  <a:prstShdw prst="shdw17" dist="17961" dir="2700000">
                    <a:srgbClr val="5C7A99"/>
                  </a:prstShdw>
                </a:effectLst>
                <a:latin typeface="Tahoma"/>
                <a:cs typeface="Tahoma"/>
              </a:rPr>
              <a:t>KSAP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>
          <a:xfrm>
            <a:off x="706547" y="1749979"/>
            <a:ext cx="7772400" cy="2033751"/>
          </a:xfrm>
        </p:spPr>
        <p:txBody>
          <a:bodyPr/>
          <a:lstStyle/>
          <a:p>
            <a:pPr algn="ctr" eaLnBrk="1" hangingPunct="1"/>
            <a:r>
              <a:rPr lang="en-US" sz="2800" b="1" dirty="0" smtClean="0"/>
              <a:t>GAMBARAN UMUM</a:t>
            </a:r>
          </a:p>
          <a:p>
            <a:pPr algn="ctr" eaLnBrk="1" hangingPunct="1"/>
            <a:r>
              <a:rPr lang="en-US" sz="2800" b="1" dirty="0" smtClean="0"/>
              <a:t>STANDAR AKUNTANSI PEMERINTAHAN BERBASIS AKRUAL</a:t>
            </a:r>
          </a:p>
          <a:p>
            <a:pPr algn="ctr" eaLnBrk="1" hangingPunct="1"/>
            <a:r>
              <a:rPr lang="en-US" sz="2800" b="1" dirty="0" smtClean="0"/>
              <a:t>(PP 71 TAHUN 2010)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03121" y="5234152"/>
            <a:ext cx="6231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2000" dirty="0" smtClean="0">
                <a:solidFill>
                  <a:srgbClr val="002060"/>
                </a:solidFill>
              </a:rPr>
              <a:t>Sosialisasi PP Nomor 71 Tahun 2010 tentang SAP</a:t>
            </a:r>
          </a:p>
          <a:p>
            <a:pPr algn="ctr"/>
            <a:r>
              <a:rPr lang="id-ID" sz="2000" dirty="0" smtClean="0">
                <a:solidFill>
                  <a:srgbClr val="002060"/>
                </a:solidFill>
              </a:rPr>
              <a:t>Jakarta, 14 Desember 2010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800" dirty="0" err="1" smtClean="0"/>
              <a:t>Laporan</a:t>
            </a:r>
            <a:r>
              <a:rPr lang="en-US" sz="2800" dirty="0" smtClean="0"/>
              <a:t> </a:t>
            </a:r>
            <a:r>
              <a:rPr lang="en-US" sz="2800" dirty="0" err="1" smtClean="0"/>
              <a:t>Realisasi</a:t>
            </a:r>
            <a:r>
              <a:rPr lang="en-US" sz="2800" dirty="0" smtClean="0"/>
              <a:t> </a:t>
            </a:r>
            <a:r>
              <a:rPr lang="en-US" sz="2800" dirty="0" err="1" smtClean="0"/>
              <a:t>Anggaran</a:t>
            </a:r>
            <a:endParaRPr lang="en-US" sz="2800" dirty="0" smtClean="0"/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800" dirty="0" err="1" smtClean="0">
                <a:solidFill>
                  <a:srgbClr val="FF0000"/>
                </a:solidFill>
              </a:rPr>
              <a:t>Laporan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Perubahan</a:t>
            </a:r>
            <a:r>
              <a:rPr lang="en-US" sz="2800" dirty="0" smtClean="0">
                <a:solidFill>
                  <a:srgbClr val="FF0000"/>
                </a:solidFill>
              </a:rPr>
              <a:t> S</a:t>
            </a:r>
            <a:r>
              <a:rPr lang="id-ID" sz="2800" dirty="0" smtClean="0">
                <a:solidFill>
                  <a:srgbClr val="FF0000"/>
                </a:solidFill>
              </a:rPr>
              <a:t>aldo </a:t>
            </a:r>
            <a:r>
              <a:rPr lang="en-US" sz="2800" dirty="0" smtClean="0">
                <a:solidFill>
                  <a:srgbClr val="FF0000"/>
                </a:solidFill>
              </a:rPr>
              <a:t>A</a:t>
            </a:r>
            <a:r>
              <a:rPr lang="id-ID" sz="2800" dirty="0" smtClean="0">
                <a:solidFill>
                  <a:srgbClr val="FF0000"/>
                </a:solidFill>
              </a:rPr>
              <a:t>nggaran </a:t>
            </a:r>
            <a:r>
              <a:rPr lang="en-US" sz="2800" dirty="0" smtClean="0">
                <a:solidFill>
                  <a:srgbClr val="FF0000"/>
                </a:solidFill>
              </a:rPr>
              <a:t>L</a:t>
            </a:r>
            <a:r>
              <a:rPr lang="id-ID" sz="2800" dirty="0" smtClean="0">
                <a:solidFill>
                  <a:srgbClr val="FF0000"/>
                </a:solidFill>
              </a:rPr>
              <a:t>ebih (SAL)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800" dirty="0" err="1" smtClean="0"/>
              <a:t>Neraca</a:t>
            </a:r>
            <a:endParaRPr lang="en-US" sz="2800" dirty="0" smtClean="0"/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800" dirty="0" err="1" smtClean="0"/>
              <a:t>Laporan</a:t>
            </a:r>
            <a:r>
              <a:rPr lang="en-US" sz="2800" dirty="0" smtClean="0"/>
              <a:t> </a:t>
            </a:r>
            <a:r>
              <a:rPr lang="en-US" sz="2800" dirty="0" err="1" smtClean="0"/>
              <a:t>Arus</a:t>
            </a:r>
            <a:r>
              <a:rPr lang="en-US" sz="2800" dirty="0" smtClean="0"/>
              <a:t> </a:t>
            </a:r>
            <a:r>
              <a:rPr lang="en-US" sz="2800" dirty="0" err="1" smtClean="0"/>
              <a:t>Kas</a:t>
            </a:r>
            <a:endParaRPr lang="en-US" sz="2800" dirty="0" smtClean="0"/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800" dirty="0" err="1" smtClean="0">
                <a:solidFill>
                  <a:srgbClr val="FF0000"/>
                </a:solidFill>
              </a:rPr>
              <a:t>Laporan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Operasional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800" dirty="0" err="1" smtClean="0">
                <a:solidFill>
                  <a:srgbClr val="FF0000"/>
                </a:solidFill>
              </a:rPr>
              <a:t>Laporan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Perubahan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Ekuitas</a:t>
            </a:r>
            <a:endParaRPr lang="en-US" sz="2800" dirty="0" smtClean="0">
              <a:solidFill>
                <a:srgbClr val="FF0000"/>
              </a:solidFill>
            </a:endParaRPr>
          </a:p>
          <a:p>
            <a:pPr marL="533400" indent="-533400" eaLnBrk="1" hangingPunct="1">
              <a:lnSpc>
                <a:spcPct val="90000"/>
              </a:lnSpc>
              <a:buClr>
                <a:schemeClr val="tx1"/>
              </a:buClr>
              <a:buFont typeface="+mj-lt"/>
              <a:buAutoNum type="arabicPeriod"/>
            </a:pPr>
            <a:r>
              <a:rPr lang="en-US" sz="2800" dirty="0" err="1" smtClean="0"/>
              <a:t>Catatan</a:t>
            </a:r>
            <a:r>
              <a:rPr lang="en-US" sz="2800" dirty="0" smtClean="0"/>
              <a:t> </a:t>
            </a:r>
            <a:r>
              <a:rPr lang="en-US" sz="2800" dirty="0" err="1" smtClean="0"/>
              <a:t>atas</a:t>
            </a:r>
            <a:r>
              <a:rPr lang="en-US" sz="2800" dirty="0" smtClean="0"/>
              <a:t> </a:t>
            </a:r>
            <a:r>
              <a:rPr lang="en-US" sz="2800" dirty="0" err="1" smtClean="0"/>
              <a:t>Laporan</a:t>
            </a:r>
            <a:r>
              <a:rPr lang="en-US" sz="2800" dirty="0" smtClean="0"/>
              <a:t> </a:t>
            </a:r>
            <a:r>
              <a:rPr lang="en-US" sz="2800" dirty="0" err="1" smtClean="0"/>
              <a:t>Keuangan</a:t>
            </a:r>
            <a:endParaRPr lang="en-US" sz="2800" dirty="0" smtClean="0"/>
          </a:p>
        </p:txBody>
      </p:sp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id-ID" b="1" dirty="0" smtClean="0"/>
              <a:t>KOMPONEN </a:t>
            </a:r>
            <a:r>
              <a:rPr lang="en-US" b="1" dirty="0" smtClean="0"/>
              <a:t>L</a:t>
            </a:r>
            <a:r>
              <a:rPr lang="id-ID" b="1" dirty="0" smtClean="0"/>
              <a:t>K</a:t>
            </a:r>
            <a:endParaRPr lang="id-ID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0ED57F5-75BC-400C-B3B5-BEC81FDEF795}" type="datetime1">
              <a:rPr lang="id-ID" smtClean="0"/>
              <a:pPr>
                <a:defRPr/>
              </a:pPr>
              <a:t>13/12/2010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41F0A51A-D121-4C9D-8840-6EE5A7C313B9}" type="slidenum">
              <a:rPr lang="id-ID" smtClean="0"/>
              <a:pPr>
                <a:defRPr/>
              </a:pPr>
              <a:t>10</a:t>
            </a:fld>
            <a:endParaRPr lang="id-ID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Content Placeholder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id-ID" sz="2800" dirty="0" smtClean="0"/>
              <a:t>M</a:t>
            </a:r>
            <a:r>
              <a:rPr lang="it-IT" sz="2800" dirty="0" smtClean="0"/>
              <a:t>enyajikan informasi realisasi pendapatan-LRA, belanja, transfer, surplus/defisit-LRA, dan pembiayaan, yang masing-masing diperbandingkan dengan anggarannya dalam satu periode</a:t>
            </a:r>
            <a:endParaRPr lang="id-ID" sz="2800" dirty="0" smtClean="0"/>
          </a:p>
          <a:p>
            <a:pPr>
              <a:buClr>
                <a:schemeClr val="tx1"/>
              </a:buClr>
            </a:pPr>
            <a:r>
              <a:rPr lang="id-ID" sz="2800" dirty="0" err="1" smtClean="0"/>
              <a:t>U</a:t>
            </a:r>
            <a:r>
              <a:rPr lang="en-US" sz="2800" dirty="0" err="1" smtClean="0"/>
              <a:t>ntuk</a:t>
            </a:r>
            <a:r>
              <a:rPr lang="en-US" sz="2800" dirty="0" smtClean="0"/>
              <a:t> </a:t>
            </a:r>
            <a:r>
              <a:rPr lang="en-US" sz="2800" dirty="0" err="1" smtClean="0"/>
              <a:t>memenuhi</a:t>
            </a:r>
            <a:r>
              <a:rPr lang="en-US" sz="2800" dirty="0" smtClean="0"/>
              <a:t> </a:t>
            </a:r>
            <a:r>
              <a:rPr lang="en-US" sz="2800" dirty="0" err="1" smtClean="0"/>
              <a:t>kewajiban</a:t>
            </a:r>
            <a:r>
              <a:rPr lang="en-US" sz="2800" dirty="0" smtClean="0"/>
              <a:t> </a:t>
            </a:r>
            <a:r>
              <a:rPr lang="en-US" sz="2800" dirty="0" err="1" smtClean="0"/>
              <a:t>pemerintah</a:t>
            </a:r>
            <a:r>
              <a:rPr lang="en-US" sz="2800" dirty="0" smtClean="0"/>
              <a:t> yang </a:t>
            </a:r>
            <a:r>
              <a:rPr lang="en-US" sz="2800" dirty="0" err="1" smtClean="0"/>
              <a:t>diatur</a:t>
            </a:r>
            <a:r>
              <a:rPr lang="en-US" sz="2800" dirty="0" smtClean="0"/>
              <a:t> </a:t>
            </a:r>
            <a:r>
              <a:rPr lang="en-US" sz="2800" dirty="0" err="1" smtClean="0"/>
              <a:t>dalam</a:t>
            </a:r>
            <a:r>
              <a:rPr lang="en-US" sz="2800" dirty="0" smtClean="0"/>
              <a:t> </a:t>
            </a:r>
            <a:r>
              <a:rPr lang="en-US" sz="2800" dirty="0" err="1" smtClean="0"/>
              <a:t>peraturan</a:t>
            </a:r>
            <a:r>
              <a:rPr lang="en-US" sz="2800" dirty="0" smtClean="0"/>
              <a:t> </a:t>
            </a:r>
            <a:r>
              <a:rPr lang="en-US" sz="2800" dirty="0" err="1" smtClean="0"/>
              <a:t>perundangan</a:t>
            </a:r>
            <a:r>
              <a:rPr lang="en-US" sz="2800" dirty="0" smtClean="0"/>
              <a:t> (</a:t>
            </a:r>
            <a:r>
              <a:rPr lang="en-US" sz="2800" i="1" dirty="0" smtClean="0"/>
              <a:t>statutory</a:t>
            </a:r>
            <a:r>
              <a:rPr lang="en-US" sz="2800" dirty="0" smtClean="0"/>
              <a:t>)</a:t>
            </a:r>
            <a:endParaRPr lang="id-ID" sz="2800" dirty="0" smtClean="0"/>
          </a:p>
        </p:txBody>
      </p:sp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id-ID" sz="3200" dirty="0" smtClean="0"/>
              <a:t>LAPORAN REALISASI ANGGARAN </a:t>
            </a:r>
            <a:r>
              <a:rPr lang="id-ID" sz="2400" dirty="0" smtClean="0"/>
              <a:t>(1-2)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0ED57F5-75BC-400C-B3B5-BEC81FDEF795}" type="datetime1">
              <a:rPr lang="id-ID" smtClean="0"/>
              <a:pPr>
                <a:defRPr/>
              </a:pPr>
              <a:t>13/12/2010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1DFE0452-E36A-4C74-BCDF-D8B11EDEEF94}" type="slidenum">
              <a:rPr lang="id-ID" smtClean="0"/>
              <a:pPr>
                <a:defRPr/>
              </a:pPr>
              <a:t>11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id-ID" sz="2800" dirty="0" smtClean="0"/>
              <a:t>Pendapatan-LRA</a:t>
            </a:r>
          </a:p>
          <a:p>
            <a:pPr>
              <a:buClr>
                <a:schemeClr val="tx1"/>
              </a:buClr>
            </a:pPr>
            <a:r>
              <a:rPr lang="id-ID" sz="2800" dirty="0" smtClean="0"/>
              <a:t>Belanja</a:t>
            </a:r>
          </a:p>
          <a:p>
            <a:pPr>
              <a:buClr>
                <a:schemeClr val="tx1"/>
              </a:buClr>
            </a:pPr>
            <a:r>
              <a:rPr lang="id-ID" sz="2800" dirty="0" smtClean="0"/>
              <a:t>Transfer</a:t>
            </a:r>
          </a:p>
          <a:p>
            <a:pPr>
              <a:buClr>
                <a:schemeClr val="tx1"/>
              </a:buClr>
            </a:pPr>
            <a:r>
              <a:rPr lang="id-ID" sz="2800" dirty="0" smtClean="0"/>
              <a:t>Surplus/defisit-LRA</a:t>
            </a:r>
          </a:p>
          <a:p>
            <a:pPr>
              <a:buClr>
                <a:schemeClr val="tx1"/>
              </a:buClr>
            </a:pPr>
            <a:r>
              <a:rPr lang="id-ID" sz="2800" dirty="0" smtClean="0"/>
              <a:t>Pembiayaan</a:t>
            </a:r>
          </a:p>
          <a:p>
            <a:pPr>
              <a:buClr>
                <a:schemeClr val="tx1"/>
              </a:buClr>
            </a:pPr>
            <a:r>
              <a:rPr lang="id-ID" sz="2800" dirty="0" smtClean="0"/>
              <a:t>Sisa lebih/kurang pembiayaan anggaran (SiLPA/SiKPA)</a:t>
            </a:r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id-ID" dirty="0" smtClean="0"/>
              <a:t>STRUKTUR LRA </a:t>
            </a:r>
            <a:r>
              <a:rPr lang="id-ID" sz="2400" dirty="0" smtClean="0"/>
              <a:t>(2-2)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0ED57F5-75BC-400C-B3B5-BEC81FDEF795}" type="datetime1">
              <a:rPr lang="id-ID" smtClean="0"/>
              <a:pPr>
                <a:defRPr/>
              </a:pPr>
              <a:t>13/12/2010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1A5ACECC-862B-4555-9802-D8A6D3E3FA61}" type="slidenum">
              <a:rPr lang="id-ID" smtClean="0"/>
              <a:pPr>
                <a:defRPr/>
              </a:pPr>
              <a:t>12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defRPr/>
            </a:pPr>
            <a:r>
              <a:rPr lang="en-US" sz="2800" dirty="0" err="1" smtClean="0"/>
              <a:t>Melaporkan</a:t>
            </a:r>
            <a:r>
              <a:rPr lang="en-US" sz="2800" dirty="0" smtClean="0"/>
              <a:t> </a:t>
            </a:r>
            <a:r>
              <a:rPr lang="en-US" sz="2800" dirty="0" err="1" smtClean="0"/>
              <a:t>mutasi</a:t>
            </a:r>
            <a:r>
              <a:rPr lang="en-US" sz="2800" dirty="0" smtClean="0"/>
              <a:t> </a:t>
            </a:r>
            <a:r>
              <a:rPr lang="en-US" sz="2800" dirty="0" err="1" smtClean="0"/>
              <a:t>Saldo</a:t>
            </a:r>
            <a:r>
              <a:rPr lang="en-US" sz="2800" dirty="0" smtClean="0"/>
              <a:t> </a:t>
            </a:r>
            <a:r>
              <a:rPr lang="en-US" sz="2800" dirty="0" err="1" smtClean="0"/>
              <a:t>Anggaran</a:t>
            </a:r>
            <a:r>
              <a:rPr lang="en-US" sz="2800" dirty="0" smtClean="0"/>
              <a:t> </a:t>
            </a:r>
            <a:r>
              <a:rPr lang="en-US" sz="2800" dirty="0" err="1" smtClean="0"/>
              <a:t>Lebih</a:t>
            </a:r>
            <a:r>
              <a:rPr lang="en-US" sz="2800" dirty="0" smtClean="0"/>
              <a:t> (SAL) yang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</a:t>
            </a:r>
            <a:r>
              <a:rPr lang="en-US" sz="2800" dirty="0" err="1" smtClean="0"/>
              <a:t>akumulasi</a:t>
            </a:r>
            <a:r>
              <a:rPr lang="en-US" sz="2800" dirty="0" smtClean="0"/>
              <a:t> </a:t>
            </a:r>
            <a:r>
              <a:rPr lang="en-US" sz="2800" dirty="0" err="1" smtClean="0"/>
              <a:t>saldo</a:t>
            </a:r>
            <a:r>
              <a:rPr lang="en-US" sz="2800" dirty="0" smtClean="0"/>
              <a:t> S</a:t>
            </a:r>
            <a:r>
              <a:rPr lang="id-ID" sz="2800" dirty="0" smtClean="0"/>
              <a:t>i</a:t>
            </a:r>
            <a:r>
              <a:rPr lang="en-US" sz="2800" dirty="0" smtClean="0"/>
              <a:t>LPA/S</a:t>
            </a:r>
            <a:r>
              <a:rPr lang="id-ID" sz="2800" dirty="0" smtClean="0"/>
              <a:t>i</a:t>
            </a:r>
            <a:r>
              <a:rPr lang="en-US" sz="2800" dirty="0" smtClean="0"/>
              <a:t>KPA </a:t>
            </a:r>
            <a:r>
              <a:rPr lang="en-US" sz="2800" dirty="0" err="1" smtClean="0"/>
              <a:t>dari</a:t>
            </a:r>
            <a:r>
              <a:rPr lang="en-US" sz="2800" dirty="0" smtClean="0"/>
              <a:t> </a:t>
            </a:r>
            <a:r>
              <a:rPr lang="id-ID" sz="2800" dirty="0" smtClean="0"/>
              <a:t>LRA</a:t>
            </a:r>
            <a:endParaRPr lang="en-US" sz="2800" dirty="0" smtClean="0"/>
          </a:p>
          <a:p>
            <a:pPr>
              <a:defRPr/>
            </a:pPr>
            <a:endParaRPr lang="id-ID" sz="2800" dirty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id-ID" sz="3200" dirty="0" smtClean="0"/>
              <a:t>LAPORAN PERUBAHAN SAL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0ED57F5-75BC-400C-B3B5-BEC81FDEF795}" type="datetime1">
              <a:rPr lang="id-ID" smtClean="0"/>
              <a:pPr>
                <a:defRPr/>
              </a:pPr>
              <a:t>13/12/2010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994EE2F6-83D5-41BC-998F-77D768445565}" type="slidenum">
              <a:rPr lang="id-ID" smtClean="0"/>
              <a:pPr>
                <a:defRPr/>
              </a:pPr>
              <a:t>13</a:t>
            </a:fld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s-ES" sz="2800" dirty="0" smtClean="0"/>
              <a:t>Saldo </a:t>
            </a:r>
            <a:r>
              <a:rPr lang="es-ES" sz="2800" dirty="0" err="1" smtClean="0"/>
              <a:t>Anggaran</a:t>
            </a:r>
            <a:r>
              <a:rPr lang="es-ES" sz="2800" dirty="0" smtClean="0"/>
              <a:t> </a:t>
            </a:r>
            <a:r>
              <a:rPr lang="es-ES" sz="2800" dirty="0" err="1" smtClean="0"/>
              <a:t>Lebih</a:t>
            </a:r>
            <a:r>
              <a:rPr lang="es-ES" sz="2800" dirty="0" smtClean="0"/>
              <a:t>  </a:t>
            </a:r>
            <a:r>
              <a:rPr lang="es-ES" sz="2800" dirty="0" err="1" smtClean="0"/>
              <a:t>awal</a:t>
            </a:r>
            <a:r>
              <a:rPr lang="es-ES" sz="2800" dirty="0" smtClean="0"/>
              <a:t>;</a:t>
            </a:r>
            <a:endParaRPr lang="id-ID" sz="2800" dirty="0" smtClean="0"/>
          </a:p>
          <a:p>
            <a:pPr>
              <a:buClr>
                <a:schemeClr val="tx1"/>
              </a:buClr>
            </a:pPr>
            <a:r>
              <a:rPr lang="es-ES" sz="2800" dirty="0" err="1" smtClean="0"/>
              <a:t>Penggunaan</a:t>
            </a:r>
            <a:r>
              <a:rPr lang="es-ES" sz="2800" dirty="0" smtClean="0"/>
              <a:t> Saldo </a:t>
            </a:r>
            <a:r>
              <a:rPr lang="es-ES" sz="2800" dirty="0" err="1" smtClean="0"/>
              <a:t>Anggaran</a:t>
            </a:r>
            <a:r>
              <a:rPr lang="es-ES" sz="2800" dirty="0" smtClean="0"/>
              <a:t> </a:t>
            </a:r>
            <a:r>
              <a:rPr lang="es-ES" sz="2800" dirty="0" err="1" smtClean="0"/>
              <a:t>Lebih</a:t>
            </a:r>
            <a:r>
              <a:rPr lang="es-ES" sz="2800" dirty="0" smtClean="0"/>
              <a:t>;</a:t>
            </a:r>
            <a:endParaRPr lang="id-ID" sz="2800" dirty="0" smtClean="0"/>
          </a:p>
          <a:p>
            <a:pPr>
              <a:buClr>
                <a:schemeClr val="tx1"/>
              </a:buClr>
            </a:pPr>
            <a:r>
              <a:rPr lang="es-ES" sz="2800" dirty="0" smtClean="0"/>
              <a:t>Sisa </a:t>
            </a:r>
            <a:r>
              <a:rPr lang="es-ES" sz="2800" dirty="0" err="1" smtClean="0"/>
              <a:t>Lebih</a:t>
            </a:r>
            <a:r>
              <a:rPr lang="es-ES" sz="2800" dirty="0" smtClean="0"/>
              <a:t>/</a:t>
            </a:r>
            <a:r>
              <a:rPr lang="es-ES" sz="2800" dirty="0" err="1" smtClean="0"/>
              <a:t>Kurang</a:t>
            </a:r>
            <a:r>
              <a:rPr lang="es-ES" sz="2800" dirty="0" smtClean="0"/>
              <a:t> </a:t>
            </a:r>
            <a:r>
              <a:rPr lang="es-ES" sz="2800" dirty="0" err="1" smtClean="0"/>
              <a:t>Pembiayaan</a:t>
            </a:r>
            <a:r>
              <a:rPr lang="es-ES" sz="2800" dirty="0" smtClean="0"/>
              <a:t> </a:t>
            </a:r>
            <a:r>
              <a:rPr lang="es-ES" sz="2800" dirty="0" err="1" smtClean="0"/>
              <a:t>Anggaran</a:t>
            </a:r>
            <a:r>
              <a:rPr lang="es-ES" sz="2800" dirty="0" smtClean="0"/>
              <a:t> </a:t>
            </a:r>
            <a:r>
              <a:rPr lang="es-ES" sz="2800" dirty="0" err="1" smtClean="0"/>
              <a:t>tahun</a:t>
            </a:r>
            <a:r>
              <a:rPr lang="es-ES" sz="2800" dirty="0" smtClean="0"/>
              <a:t> </a:t>
            </a:r>
            <a:r>
              <a:rPr lang="es-ES" sz="2800" dirty="0" err="1" smtClean="0"/>
              <a:t>berjalan</a:t>
            </a:r>
            <a:r>
              <a:rPr lang="es-ES" sz="2800" dirty="0" smtClean="0"/>
              <a:t>;</a:t>
            </a:r>
            <a:endParaRPr lang="id-ID" sz="2800" dirty="0" smtClean="0"/>
          </a:p>
          <a:p>
            <a:pPr>
              <a:buClr>
                <a:schemeClr val="tx1"/>
              </a:buClr>
            </a:pPr>
            <a:r>
              <a:rPr lang="fi-FI" sz="2800" dirty="0" smtClean="0"/>
              <a:t>Koreksi Kesalahan Pembukuan tahun Sebelumnya; dan</a:t>
            </a:r>
            <a:endParaRPr lang="id-ID" sz="2800" dirty="0" smtClean="0"/>
          </a:p>
          <a:p>
            <a:pPr>
              <a:buClr>
                <a:schemeClr val="tx1"/>
              </a:buClr>
            </a:pPr>
            <a:r>
              <a:rPr lang="id-ID" sz="2800" dirty="0" smtClean="0"/>
              <a:t>L</a:t>
            </a:r>
            <a:r>
              <a:rPr lang="fi-FI" sz="2800" dirty="0" smtClean="0"/>
              <a:t>ain-lain</a:t>
            </a:r>
            <a:endParaRPr lang="id-ID" sz="2800" dirty="0" smtClean="0"/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id-ID" sz="3200" dirty="0" smtClean="0"/>
              <a:t>	STRUKTUR LP SAL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B76F1F9-E3CF-4AA2-A14A-05CA355FC0D1}" type="datetime1">
              <a:rPr lang="id-ID" smtClean="0"/>
              <a:pPr>
                <a:defRPr/>
              </a:pPr>
              <a:t>13/12/2010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E6E8C34B-8061-459F-8A74-74279DFC87F3}" type="slidenum">
              <a:rPr lang="id-ID" smtClean="0"/>
              <a:pPr>
                <a:defRPr/>
              </a:pPr>
              <a:t>14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>
          <a:xfrm>
            <a:off x="346842" y="1243533"/>
            <a:ext cx="8781392" cy="5134708"/>
          </a:xfrm>
        </p:spPr>
        <p:txBody>
          <a:bodyPr/>
          <a:lstStyle/>
          <a:p>
            <a:pPr marL="284163" indent="-284163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err="1" smtClean="0"/>
              <a:t>Aset</a:t>
            </a:r>
            <a:endParaRPr lang="en-US" sz="2800" dirty="0" smtClean="0"/>
          </a:p>
          <a:p>
            <a:pPr marL="284163" indent="-284163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err="1" smtClean="0"/>
              <a:t>Kewajiban</a:t>
            </a:r>
            <a:endParaRPr lang="en-US" sz="2800" dirty="0" smtClean="0"/>
          </a:p>
          <a:p>
            <a:pPr marL="284163" indent="-284163" eaLnBrk="1" hangingPunct="1">
              <a:lnSpc>
                <a:spcPct val="90000"/>
              </a:lnSpc>
              <a:buClr>
                <a:schemeClr val="tx1"/>
              </a:buClr>
              <a:defRPr/>
            </a:pPr>
            <a:r>
              <a:rPr lang="en-US" sz="2800" dirty="0" err="1" smtClean="0"/>
              <a:t>Ekuitas</a:t>
            </a:r>
            <a:r>
              <a:rPr lang="en-US" sz="2800" dirty="0" smtClean="0"/>
              <a:t> </a:t>
            </a:r>
            <a:r>
              <a:rPr lang="id-ID" sz="2800" dirty="0" smtClean="0"/>
              <a:t>(tanpa dirinci lebih lanjut ke EDL, EDI, EDC)</a:t>
            </a:r>
            <a:endParaRPr lang="en-US" sz="2800" dirty="0" smtClean="0"/>
          </a:p>
          <a:p>
            <a:pPr marL="284163" indent="-284163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id-ID" sz="2800" dirty="0" smtClean="0"/>
              <a:t>	</a:t>
            </a:r>
            <a:r>
              <a:rPr lang="en-US" sz="2800" dirty="0" err="1" smtClean="0"/>
              <a:t>Ekuitas</a:t>
            </a:r>
            <a:r>
              <a:rPr lang="en-US" sz="2800" dirty="0" smtClean="0"/>
              <a:t> </a:t>
            </a:r>
            <a:r>
              <a:rPr lang="en-US" sz="2800" dirty="0" err="1" smtClean="0"/>
              <a:t>merupakan</a:t>
            </a:r>
            <a:r>
              <a:rPr lang="en-US" sz="2800" dirty="0" smtClean="0"/>
              <a:t> surplus/</a:t>
            </a:r>
            <a:r>
              <a:rPr lang="en-US" sz="2800" dirty="0" err="1" smtClean="0"/>
              <a:t>defisit</a:t>
            </a:r>
            <a:r>
              <a:rPr lang="en-US" sz="2800" dirty="0" smtClean="0"/>
              <a:t> </a:t>
            </a:r>
            <a:r>
              <a:rPr lang="en-US" sz="2800" dirty="0" err="1" smtClean="0"/>
              <a:t>Laporan</a:t>
            </a:r>
            <a:r>
              <a:rPr lang="en-US" sz="2800" dirty="0" smtClean="0"/>
              <a:t> </a:t>
            </a:r>
            <a:r>
              <a:rPr lang="en-US" sz="2800" dirty="0" err="1" smtClean="0"/>
              <a:t>Operasional</a:t>
            </a:r>
            <a:r>
              <a:rPr lang="en-US" sz="2800" dirty="0" smtClean="0"/>
              <a:t> </a:t>
            </a:r>
            <a:r>
              <a:rPr lang="en-US" sz="2800" dirty="0" err="1" smtClean="0"/>
              <a:t>atau</a:t>
            </a:r>
            <a:r>
              <a:rPr lang="en-US" sz="2800" dirty="0" smtClean="0"/>
              <a:t> </a:t>
            </a:r>
            <a:r>
              <a:rPr lang="en-US" sz="2800" dirty="0" err="1" smtClean="0"/>
              <a:t>selisih</a:t>
            </a:r>
            <a:r>
              <a:rPr lang="en-US" sz="2800" dirty="0" smtClean="0"/>
              <a:t> </a:t>
            </a:r>
            <a:r>
              <a:rPr lang="en-US" sz="2800" dirty="0" err="1" smtClean="0"/>
              <a:t>antara</a:t>
            </a:r>
            <a:r>
              <a:rPr lang="en-US" sz="2800" dirty="0" smtClean="0"/>
              <a:t> </a:t>
            </a:r>
            <a:r>
              <a:rPr lang="en-US" sz="2800" dirty="0" err="1" smtClean="0"/>
              <a:t>pendapatan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beban</a:t>
            </a:r>
            <a:r>
              <a:rPr lang="en-US" sz="2800" dirty="0" smtClean="0"/>
              <a:t> </a:t>
            </a:r>
            <a:r>
              <a:rPr lang="en-US" sz="2800" dirty="0" err="1" smtClean="0"/>
              <a:t>akrual</a:t>
            </a:r>
            <a:endParaRPr lang="en-US" sz="2800" dirty="0" smtClean="0"/>
          </a:p>
          <a:p>
            <a:pPr>
              <a:defRPr/>
            </a:pPr>
            <a:endParaRPr lang="id-ID" sz="2800" dirty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id-ID" sz="3200" dirty="0" smtClean="0"/>
              <a:t>NERACA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B76F1F9-E3CF-4AA2-A14A-05CA355FC0D1}" type="datetime1">
              <a:rPr lang="id-ID" smtClean="0"/>
              <a:pPr>
                <a:defRPr/>
              </a:pPr>
              <a:t>13/12/2010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D9C7D56C-1D1E-4145-B49C-37AA343506AB}" type="slidenum">
              <a:rPr lang="id-ID" smtClean="0"/>
              <a:pPr>
                <a:defRPr/>
              </a:pPr>
              <a:t>15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s-ES" sz="2800" dirty="0" err="1" smtClean="0"/>
              <a:t>Pendapatan</a:t>
            </a:r>
            <a:r>
              <a:rPr lang="es-ES" sz="2800" dirty="0" smtClean="0"/>
              <a:t>-LO </a:t>
            </a:r>
            <a:r>
              <a:rPr lang="es-ES" sz="2800" dirty="0" err="1" smtClean="0"/>
              <a:t>dari</a:t>
            </a:r>
            <a:r>
              <a:rPr lang="es-ES" sz="2800" dirty="0" smtClean="0"/>
              <a:t> </a:t>
            </a:r>
            <a:r>
              <a:rPr lang="es-ES" sz="2800" dirty="0" err="1" smtClean="0"/>
              <a:t>kegiatan</a:t>
            </a:r>
            <a:r>
              <a:rPr lang="es-ES" sz="2800" dirty="0" smtClean="0"/>
              <a:t> </a:t>
            </a:r>
            <a:r>
              <a:rPr lang="es-ES" sz="2800" dirty="0" err="1" smtClean="0"/>
              <a:t>operasional</a:t>
            </a:r>
            <a:endParaRPr lang="id-ID" sz="2800" dirty="0" smtClean="0"/>
          </a:p>
          <a:p>
            <a:pPr>
              <a:buClr>
                <a:schemeClr val="tx1"/>
              </a:buClr>
            </a:pPr>
            <a:r>
              <a:rPr lang="es-ES" sz="2800" dirty="0" smtClean="0"/>
              <a:t>Beban </a:t>
            </a:r>
            <a:r>
              <a:rPr lang="es-ES" sz="2800" dirty="0" err="1" smtClean="0"/>
              <a:t>dari</a:t>
            </a:r>
            <a:r>
              <a:rPr lang="es-ES" sz="2800" dirty="0" smtClean="0"/>
              <a:t> </a:t>
            </a:r>
            <a:r>
              <a:rPr lang="es-ES" sz="2800" dirty="0" err="1" smtClean="0"/>
              <a:t>kegiatan</a:t>
            </a:r>
            <a:r>
              <a:rPr lang="es-ES" sz="2800" dirty="0" smtClean="0"/>
              <a:t> </a:t>
            </a:r>
            <a:r>
              <a:rPr lang="es-ES" sz="2800" dirty="0" err="1" smtClean="0"/>
              <a:t>operasional</a:t>
            </a:r>
            <a:endParaRPr lang="id-ID" sz="2800" dirty="0" smtClean="0"/>
          </a:p>
          <a:p>
            <a:pPr>
              <a:buClr>
                <a:schemeClr val="tx1"/>
              </a:buClr>
            </a:pPr>
            <a:r>
              <a:rPr lang="id-ID" sz="2800" dirty="0" smtClean="0"/>
              <a:t>Surplus/Defisit dari Kegiatan Non Operasional, bila ada</a:t>
            </a:r>
          </a:p>
          <a:p>
            <a:pPr>
              <a:buClr>
                <a:schemeClr val="tx1"/>
              </a:buClr>
            </a:pPr>
            <a:r>
              <a:rPr lang="pt-BR" sz="2800" dirty="0" smtClean="0"/>
              <a:t>Pos luar biasa, bila ada</a:t>
            </a:r>
            <a:endParaRPr lang="id-ID" sz="2800" dirty="0" smtClean="0"/>
          </a:p>
          <a:p>
            <a:pPr>
              <a:buClr>
                <a:schemeClr val="tx1"/>
              </a:buClr>
            </a:pPr>
            <a:r>
              <a:rPr lang="fi-FI" sz="2800" dirty="0" smtClean="0"/>
              <a:t>Surplus/defisit-LO</a:t>
            </a:r>
            <a:endParaRPr lang="id-ID" sz="2800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id-ID" sz="3200" dirty="0" smtClean="0"/>
              <a:t>LAPORAN OPERASIONAL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B76F1F9-E3CF-4AA2-A14A-05CA355FC0D1}" type="datetime1">
              <a:rPr lang="id-ID" smtClean="0"/>
              <a:pPr>
                <a:defRPr/>
              </a:pPr>
              <a:t>13/12/2010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554FB398-0D13-4CD5-B542-A39769EBC529}" type="slidenum">
              <a:rPr lang="id-ID" smtClean="0"/>
              <a:pPr>
                <a:defRPr/>
              </a:pPr>
              <a:t>16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sz="2800" dirty="0" smtClean="0"/>
              <a:t>M</a:t>
            </a:r>
            <a:r>
              <a:rPr lang="pt-BR" sz="2800" dirty="0" smtClean="0"/>
              <a:t>enyajikan sekurang-kurangnya pos</a:t>
            </a:r>
            <a:r>
              <a:rPr lang="id-ID" sz="2800" dirty="0" smtClean="0"/>
              <a:t>-pos </a:t>
            </a:r>
            <a:r>
              <a:rPr lang="es-ES" sz="2800" dirty="0" err="1" smtClean="0"/>
              <a:t>Ekuitas</a:t>
            </a:r>
            <a:r>
              <a:rPr lang="es-ES" sz="2800" dirty="0" smtClean="0"/>
              <a:t> </a:t>
            </a:r>
            <a:r>
              <a:rPr lang="es-ES" sz="2800" dirty="0" err="1" smtClean="0"/>
              <a:t>awal</a:t>
            </a:r>
            <a:r>
              <a:rPr lang="id-ID" sz="2800" dirty="0" smtClean="0"/>
              <a:t>, </a:t>
            </a:r>
            <a:r>
              <a:rPr lang="es-ES" sz="2800" dirty="0" smtClean="0"/>
              <a:t>Surplus/</a:t>
            </a:r>
            <a:r>
              <a:rPr lang="id-ID" sz="2800" dirty="0" err="1" smtClean="0"/>
              <a:t>D</a:t>
            </a:r>
            <a:r>
              <a:rPr lang="es-ES" sz="2800" dirty="0" err="1" smtClean="0"/>
              <a:t>efisit</a:t>
            </a:r>
            <a:r>
              <a:rPr lang="es-ES" sz="2800" dirty="0" smtClean="0"/>
              <a:t>-LO pada </a:t>
            </a:r>
            <a:r>
              <a:rPr lang="es-ES" sz="2800" dirty="0" err="1" smtClean="0"/>
              <a:t>periode</a:t>
            </a:r>
            <a:r>
              <a:rPr lang="es-ES" sz="2800" dirty="0" smtClean="0"/>
              <a:t> </a:t>
            </a:r>
            <a:r>
              <a:rPr lang="es-ES" sz="2800" dirty="0" err="1" smtClean="0"/>
              <a:t>bersangkutan</a:t>
            </a:r>
            <a:r>
              <a:rPr lang="id-ID" sz="2800" dirty="0" smtClean="0"/>
              <a:t>, dan k</a:t>
            </a:r>
            <a:r>
              <a:rPr lang="es-ES" sz="2800" dirty="0" err="1" smtClean="0"/>
              <a:t>oreksi-koreksi</a:t>
            </a:r>
            <a:r>
              <a:rPr lang="es-ES" sz="2800" dirty="0" smtClean="0"/>
              <a:t> yang </a:t>
            </a:r>
            <a:r>
              <a:rPr lang="es-ES" sz="2800" dirty="0" err="1" smtClean="0"/>
              <a:t>langsung</a:t>
            </a:r>
            <a:r>
              <a:rPr lang="es-ES" sz="2800" dirty="0" smtClean="0"/>
              <a:t> </a:t>
            </a:r>
            <a:r>
              <a:rPr lang="es-ES" sz="2800" dirty="0" err="1" smtClean="0"/>
              <a:t>menambah</a:t>
            </a:r>
            <a:r>
              <a:rPr lang="es-ES" sz="2800" dirty="0" smtClean="0"/>
              <a:t>/</a:t>
            </a:r>
            <a:r>
              <a:rPr lang="es-ES" sz="2800" dirty="0" err="1" smtClean="0"/>
              <a:t>mengurangi</a:t>
            </a:r>
            <a:r>
              <a:rPr lang="es-ES" sz="2800" dirty="0" smtClean="0"/>
              <a:t> </a:t>
            </a:r>
            <a:r>
              <a:rPr lang="es-ES" sz="2800" dirty="0" err="1" smtClean="0"/>
              <a:t>ekuitas</a:t>
            </a:r>
            <a:r>
              <a:rPr lang="es-ES" sz="2800" dirty="0" smtClean="0"/>
              <a:t> </a:t>
            </a:r>
            <a:r>
              <a:rPr lang="es-ES" sz="2800" dirty="0" err="1" smtClean="0"/>
              <a:t>dana</a:t>
            </a:r>
            <a:endParaRPr lang="id-ID" sz="2800" dirty="0" smtClean="0"/>
          </a:p>
        </p:txBody>
      </p:sp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/>
            <a:r>
              <a:rPr lang="id-ID" sz="3200" dirty="0" smtClean="0"/>
              <a:t>LAPORAN PERUBAHAN EKUITAS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B76F1F9-E3CF-4AA2-A14A-05CA355FC0D1}" type="datetime1">
              <a:rPr lang="id-ID" smtClean="0"/>
              <a:pPr>
                <a:defRPr/>
              </a:pPr>
              <a:t>13/12/2010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C0438DCD-D0C7-480A-888C-CBAE9868DFFA}" type="slidenum">
              <a:rPr lang="id-ID" smtClean="0"/>
              <a:pPr>
                <a:defRPr/>
              </a:pPr>
              <a:t>17</a:t>
            </a:fld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2800" dirty="0" err="1" smtClean="0">
                <a:solidFill>
                  <a:srgbClr val="FF0000"/>
                </a:solidFill>
              </a:rPr>
              <a:t>Laporan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Finan</a:t>
            </a:r>
            <a:r>
              <a:rPr lang="id-ID" sz="2800" dirty="0" smtClean="0">
                <a:solidFill>
                  <a:srgbClr val="FF0000"/>
                </a:solidFill>
              </a:rPr>
              <a:t>s</a:t>
            </a:r>
            <a:r>
              <a:rPr lang="en-US" sz="2800" dirty="0" err="1" smtClean="0">
                <a:solidFill>
                  <a:srgbClr val="FF0000"/>
                </a:solidFill>
              </a:rPr>
              <a:t>ial</a:t>
            </a:r>
            <a:r>
              <a:rPr lang="en-US" sz="2800" dirty="0" smtClean="0">
                <a:solidFill>
                  <a:srgbClr val="FFC000"/>
                </a:solidFill>
              </a:rPr>
              <a:t>:</a:t>
            </a:r>
          </a:p>
          <a:p>
            <a:pPr marL="519113" indent="0" eaLnBrk="1" hangingPunct="1">
              <a:buClr>
                <a:srgbClr val="FF0000"/>
              </a:buClr>
              <a:buFontTx/>
              <a:buNone/>
              <a:defRPr/>
            </a:pPr>
            <a:r>
              <a:rPr lang="en-US" sz="2800" dirty="0" smtClean="0"/>
              <a:t>LO  </a:t>
            </a:r>
            <a:r>
              <a:rPr lang="en-US" sz="2800" dirty="0" smtClean="0">
                <a:sym typeface="Wingdings" pitchFamily="2" charset="2"/>
              </a:rPr>
              <a:t></a:t>
            </a:r>
            <a:r>
              <a:rPr lang="en-US" sz="2800" dirty="0" err="1" smtClean="0"/>
              <a:t>Laporan</a:t>
            </a:r>
            <a:r>
              <a:rPr lang="en-US" sz="2800" dirty="0" smtClean="0"/>
              <a:t> </a:t>
            </a:r>
            <a:r>
              <a:rPr lang="en-US" sz="2800" dirty="0" err="1" smtClean="0"/>
              <a:t>Perubahan</a:t>
            </a:r>
            <a:r>
              <a:rPr lang="en-US" sz="2800" dirty="0" smtClean="0"/>
              <a:t> </a:t>
            </a:r>
            <a:r>
              <a:rPr lang="en-US" sz="2800" dirty="0" err="1" smtClean="0"/>
              <a:t>Ekuitas</a:t>
            </a:r>
            <a:r>
              <a:rPr lang="en-US" sz="2800" dirty="0" smtClean="0"/>
              <a:t> </a:t>
            </a:r>
            <a:r>
              <a:rPr lang="en-US" sz="2800" dirty="0" smtClean="0">
                <a:sym typeface="Wingdings" pitchFamily="2" charset="2"/>
              </a:rPr>
              <a:t></a:t>
            </a:r>
            <a:r>
              <a:rPr lang="en-US" sz="2800" dirty="0" err="1" smtClean="0"/>
              <a:t>Neraca</a:t>
            </a:r>
            <a:endParaRPr lang="id-ID" sz="2800" dirty="0" smtClean="0"/>
          </a:p>
          <a:p>
            <a:pPr marL="519113" indent="0" eaLnBrk="1" hangingPunct="1">
              <a:buClr>
                <a:srgbClr val="FF0000"/>
              </a:buClr>
              <a:buFontTx/>
              <a:buNone/>
              <a:defRPr/>
            </a:pPr>
            <a:endParaRPr lang="en-US" sz="2800" dirty="0" smtClean="0"/>
          </a:p>
          <a:p>
            <a:pPr marL="519113" indent="-519113" eaLnBrk="1" hangingPunct="1">
              <a:buClr>
                <a:srgbClr val="FF0000"/>
              </a:buClr>
              <a:buFont typeface="Wingdings" pitchFamily="2" charset="2"/>
              <a:buChar char="Ø"/>
              <a:defRPr/>
            </a:pPr>
            <a:r>
              <a:rPr lang="en-US" sz="2800" dirty="0" err="1" smtClean="0">
                <a:solidFill>
                  <a:srgbClr val="FF0000"/>
                </a:solidFill>
              </a:rPr>
              <a:t>Laporan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Pelaksanaan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Anggaran</a:t>
            </a:r>
            <a:r>
              <a:rPr lang="id-ID" sz="2800" dirty="0" smtClean="0">
                <a:solidFill>
                  <a:srgbClr val="FF0000"/>
                </a:solidFill>
              </a:rPr>
              <a:t>: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</a:p>
          <a:p>
            <a:pPr marL="520700" indent="-1588" eaLnBrk="1" hangingPunct="1">
              <a:buClr>
                <a:srgbClr val="FF0000"/>
              </a:buClr>
              <a:buFontTx/>
              <a:buNone/>
              <a:defRPr/>
            </a:pPr>
            <a:r>
              <a:rPr lang="en-US" sz="2800" dirty="0" smtClean="0"/>
              <a:t>LRA </a:t>
            </a:r>
            <a:r>
              <a:rPr lang="en-US" sz="2800" dirty="0" smtClean="0">
                <a:sym typeface="Wingdings" pitchFamily="2" charset="2"/>
              </a:rPr>
              <a:t></a:t>
            </a:r>
            <a:r>
              <a:rPr lang="en-US" sz="2800" dirty="0" err="1" smtClean="0"/>
              <a:t>Laporan</a:t>
            </a:r>
            <a:r>
              <a:rPr lang="en-US" sz="2800" dirty="0" smtClean="0"/>
              <a:t> </a:t>
            </a:r>
            <a:r>
              <a:rPr lang="en-US" sz="2800" dirty="0" err="1" smtClean="0"/>
              <a:t>Perubahan</a:t>
            </a:r>
            <a:r>
              <a:rPr lang="en-US" sz="2800" dirty="0" smtClean="0"/>
              <a:t> SAL </a:t>
            </a:r>
          </a:p>
        </p:txBody>
      </p:sp>
      <p:sp>
        <p:nvSpPr>
          <p:cNvPr id="28674" name="Title 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ctr" eaLnBrk="1" hangingPunct="1"/>
            <a:r>
              <a:rPr lang="en-US" sz="3200" dirty="0" smtClean="0"/>
              <a:t>HUBUNGAN ANTAR LAPORAN</a:t>
            </a:r>
          </a:p>
        </p:txBody>
      </p:sp>
      <p:sp>
        <p:nvSpPr>
          <p:cNvPr id="27652" name="Date Placeholder 4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FC2CFD-DEB1-49CF-8B41-DEC034A8652E}" type="datetime1">
              <a:rPr lang="id-ID" smtClean="0"/>
              <a:pPr>
                <a:defRPr/>
              </a:pPr>
              <a:t>13/12/2010</a:t>
            </a:fld>
            <a:endParaRPr lang="id-ID" smtClean="0"/>
          </a:p>
        </p:txBody>
      </p:sp>
      <p:sp>
        <p:nvSpPr>
          <p:cNvPr id="27653" name="Footer Placeholder 5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 smtClean="0"/>
          </a:p>
        </p:txBody>
      </p:sp>
      <p:sp>
        <p:nvSpPr>
          <p:cNvPr id="27654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64E8A67E-EAB0-4BB0-BB45-441F4A1C4CB1}" type="slidenum">
              <a:rPr lang="id-ID" smtClean="0"/>
              <a:pPr>
                <a:defRPr/>
              </a:pPr>
              <a:t>18</a:t>
            </a:fld>
            <a:endParaRPr lang="id-ID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10356" y="961696"/>
          <a:ext cx="8954814" cy="5604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435" name="Title 2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819807"/>
          </a:xfrm>
        </p:spPr>
        <p:txBody>
          <a:bodyPr/>
          <a:lstStyle/>
          <a:p>
            <a:pPr eaLnBrk="1" hangingPunct="1"/>
            <a:r>
              <a:rPr lang="id-ID" sz="2800" dirty="0" smtClean="0"/>
              <a:t>STRATEGI PENERAPAN S</a:t>
            </a:r>
            <a:r>
              <a:rPr lang="en-US" sz="2800" dirty="0" smtClean="0"/>
              <a:t>AP</a:t>
            </a:r>
            <a:r>
              <a:rPr lang="id-ID" sz="2800" dirty="0" smtClean="0"/>
              <a:t> AKRUAL </a:t>
            </a:r>
            <a:r>
              <a:rPr lang="id-ID" sz="2000" dirty="0" smtClean="0"/>
              <a:t>(1-2)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1"/>
          <p:cNvSpPr>
            <a:spLocks noGrp="1"/>
          </p:cNvSpPr>
          <p:nvPr>
            <p:ph idx="1"/>
          </p:nvPr>
        </p:nvSpPr>
        <p:spPr>
          <a:xfrm>
            <a:off x="463550" y="1322388"/>
            <a:ext cx="8188325" cy="5133975"/>
          </a:xfrm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147" name="Title 2"/>
          <p:cNvSpPr>
            <a:spLocks noGrp="1"/>
          </p:cNvSpPr>
          <p:nvPr>
            <p:ph type="title"/>
          </p:nvPr>
        </p:nvSpPr>
        <p:spPr>
          <a:xfrm>
            <a:off x="898634" y="0"/>
            <a:ext cx="8245366" cy="819807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pPr algn="ctr" eaLnBrk="1" hangingPunct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DASAR HUKUM</a:t>
            </a:r>
          </a:p>
        </p:txBody>
      </p:sp>
      <p:graphicFrame>
        <p:nvGraphicFramePr>
          <p:cNvPr id="5" name="Content Placeholder 4"/>
          <p:cNvGraphicFramePr>
            <a:graphicFrameLocks/>
          </p:cNvGraphicFramePr>
          <p:nvPr/>
        </p:nvGraphicFramePr>
        <p:xfrm>
          <a:off x="0" y="867103"/>
          <a:ext cx="9144000" cy="5730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26122" y="898634"/>
          <a:ext cx="8954814" cy="5699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 smtClean="0"/>
              <a:t>STRATEGI PENERAPAN S</a:t>
            </a:r>
            <a:r>
              <a:rPr lang="en-US" sz="2800" dirty="0" smtClean="0"/>
              <a:t>AP</a:t>
            </a:r>
            <a:r>
              <a:rPr lang="id-ID" sz="2800" dirty="0" smtClean="0"/>
              <a:t> AKRUAL </a:t>
            </a:r>
            <a:r>
              <a:rPr lang="id-ID" sz="2000" dirty="0" smtClean="0"/>
              <a:t>(1-2)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953370" y="1816455"/>
            <a:ext cx="5237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d-ID" sz="5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TERIMA KASIH</a:t>
            </a:r>
            <a:endParaRPr lang="en-US" sz="540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3788" y="3175671"/>
            <a:ext cx="85133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 smtClean="0">
                <a:solidFill>
                  <a:schemeClr val="tx1"/>
                </a:solidFill>
                <a:latin typeface="Arial Rounded MT Bold" pitchFamily="34" charset="0"/>
              </a:rPr>
              <a:t>Komite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 Rounded MT Bold" pitchFamily="34" charset="0"/>
              </a:rPr>
              <a:t>Standar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 Rounded MT Bold" pitchFamily="34" charset="0"/>
              </a:rPr>
              <a:t>Akuntansi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 Rounded MT Bold" pitchFamily="34" charset="0"/>
              </a:rPr>
              <a:t>Pemerintahan</a:t>
            </a:r>
            <a:r>
              <a:rPr lang="id-ID" sz="2000" dirty="0" smtClean="0">
                <a:solidFill>
                  <a:schemeClr val="tx1"/>
                </a:solidFill>
                <a:latin typeface="Arial Rounded MT Bold" pitchFamily="34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(KSAP)</a:t>
            </a:r>
            <a:b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</a:br>
            <a:r>
              <a:rPr lang="en-US" sz="2000" dirty="0" err="1" smtClean="0">
                <a:solidFill>
                  <a:schemeClr val="tx1"/>
                </a:solidFill>
                <a:latin typeface="Arial Rounded MT Bold" pitchFamily="34" charset="0"/>
              </a:rPr>
              <a:t>Gedung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 </a:t>
            </a:r>
            <a:r>
              <a:rPr lang="id-ID" sz="2000" dirty="0" smtClean="0">
                <a:solidFill>
                  <a:schemeClr val="tx1"/>
                </a:solidFill>
                <a:latin typeface="Arial Rounded MT Bold" pitchFamily="34" charset="0"/>
              </a:rPr>
              <a:t>Prijadi Praptosuhardjo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 I</a:t>
            </a:r>
            <a:r>
              <a:rPr lang="id-ID" sz="2000" dirty="0" smtClean="0">
                <a:solidFill>
                  <a:schemeClr val="tx1"/>
                </a:solidFill>
                <a:latin typeface="Arial Rounded MT Bold" pitchFamily="34" charset="0"/>
              </a:rPr>
              <a:t>I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I, Lt. </a:t>
            </a:r>
            <a:r>
              <a:rPr lang="id-ID" sz="2000" dirty="0" smtClean="0">
                <a:solidFill>
                  <a:schemeClr val="tx1"/>
                </a:solidFill>
                <a:latin typeface="Arial Rounded MT Bold" pitchFamily="34" charset="0"/>
              </a:rPr>
              <a:t>2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, </a:t>
            </a:r>
            <a:r>
              <a:rPr lang="id-ID" sz="2000" dirty="0" smtClean="0">
                <a:solidFill>
                  <a:schemeClr val="tx1"/>
                </a:solidFill>
                <a:latin typeface="Arial Rounded MT Bold" pitchFamily="34" charset="0"/>
              </a:rPr>
              <a:t>Kementerian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Arial Rounded MT Bold" pitchFamily="34" charset="0"/>
              </a:rPr>
              <a:t>Keuangan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Jl. Budi </a:t>
            </a:r>
            <a:r>
              <a:rPr lang="en-US" sz="2000" dirty="0" err="1" smtClean="0">
                <a:solidFill>
                  <a:schemeClr val="tx1"/>
                </a:solidFill>
                <a:latin typeface="Arial Rounded MT Bold" pitchFamily="34" charset="0"/>
              </a:rPr>
              <a:t>Utomo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 No. 6, Jakarta</a:t>
            </a:r>
            <a:r>
              <a:rPr lang="id-ID" sz="2000" dirty="0" smtClean="0">
                <a:solidFill>
                  <a:schemeClr val="tx1"/>
                </a:solidFill>
                <a:latin typeface="Arial Rounded MT Bold" pitchFamily="34" charset="0"/>
              </a:rPr>
              <a:t> Pusat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/>
            </a:r>
            <a:b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</a:br>
            <a:r>
              <a:rPr lang="en-US" sz="2000" dirty="0" err="1" smtClean="0">
                <a:solidFill>
                  <a:schemeClr val="tx1"/>
                </a:solidFill>
                <a:latin typeface="Arial Rounded MT Bold" pitchFamily="34" charset="0"/>
              </a:rPr>
              <a:t>Telepon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/Fax (021) 352 4551</a:t>
            </a:r>
            <a:b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</a:br>
            <a:r>
              <a:rPr lang="id-ID" sz="2000" dirty="0" smtClean="0">
                <a:solidFill>
                  <a:schemeClr val="tx1"/>
                </a:solidFill>
                <a:latin typeface="Arial Rounded MT Bold" pitchFamily="34" charset="0"/>
              </a:rPr>
              <a:t>W</a:t>
            </a:r>
            <a:r>
              <a:rPr lang="en-US" sz="2000" dirty="0" err="1" smtClean="0">
                <a:solidFill>
                  <a:schemeClr val="tx1"/>
                </a:solidFill>
                <a:latin typeface="Arial Rounded MT Bold" pitchFamily="34" charset="0"/>
              </a:rPr>
              <a:t>ebsite</a:t>
            </a: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: www.ksap.org </a:t>
            </a:r>
            <a:b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</a:br>
            <a:r>
              <a:rPr lang="en-US" sz="2000" dirty="0" smtClean="0">
                <a:solidFill>
                  <a:schemeClr val="tx1"/>
                </a:solidFill>
                <a:latin typeface="Arial Rounded MT Bold" pitchFamily="34" charset="0"/>
              </a:rPr>
              <a:t>Email: webmaster@ksap.org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15310" y="1103586"/>
            <a:ext cx="8336565" cy="5352777"/>
          </a:xfrm>
        </p:spPr>
        <p:txBody>
          <a:bodyPr/>
          <a:lstStyle/>
          <a:p>
            <a:pPr marL="342900" lvl="1" indent="-342900" algn="just" eaLnBrk="1" hangingPunct="1">
              <a:buClr>
                <a:schemeClr val="tx1"/>
              </a:buClr>
              <a:buSzPct val="90000"/>
              <a:buFontTx/>
              <a:buChar char="•"/>
              <a:defRPr/>
            </a:pPr>
            <a:r>
              <a:rPr lang="id-ID" sz="2400" dirty="0" smtClean="0">
                <a:solidFill>
                  <a:srgbClr val="002060"/>
                </a:solidFill>
              </a:rPr>
              <a:t>SAP </a:t>
            </a:r>
            <a:r>
              <a:rPr lang="fi-FI" sz="2400" dirty="0" smtClean="0">
                <a:solidFill>
                  <a:srgbClr val="002060"/>
                </a:solidFill>
              </a:rPr>
              <a:t>Akrual </a:t>
            </a:r>
            <a:r>
              <a:rPr lang="id-ID" sz="2400" dirty="0" smtClean="0">
                <a:solidFill>
                  <a:srgbClr val="002060"/>
                </a:solidFill>
              </a:rPr>
              <a:t>dikembangkan dari SAP </a:t>
            </a:r>
            <a:r>
              <a:rPr lang="en-US" sz="2400" dirty="0" smtClean="0">
                <a:solidFill>
                  <a:srgbClr val="002060"/>
                </a:solidFill>
              </a:rPr>
              <a:t>yang </a:t>
            </a:r>
            <a:r>
              <a:rPr lang="en-US" sz="2400" dirty="0" err="1" smtClean="0">
                <a:solidFill>
                  <a:srgbClr val="002060"/>
                </a:solidFill>
              </a:rPr>
              <a:t>ditetapkan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dalam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fi-FI" sz="2400" dirty="0" smtClean="0">
                <a:solidFill>
                  <a:srgbClr val="002060"/>
                </a:solidFill>
              </a:rPr>
              <a:t>PP 24</a:t>
            </a:r>
            <a:r>
              <a:rPr lang="id-ID" sz="2400" dirty="0" smtClean="0">
                <a:solidFill>
                  <a:srgbClr val="002060"/>
                </a:solidFill>
              </a:rPr>
              <a:t>/</a:t>
            </a:r>
            <a:r>
              <a:rPr lang="fi-FI" sz="2400" dirty="0" smtClean="0">
                <a:solidFill>
                  <a:srgbClr val="002060"/>
                </a:solidFill>
              </a:rPr>
              <a:t>2005 </a:t>
            </a:r>
            <a:r>
              <a:rPr lang="id-ID" sz="2400" i="1" dirty="0" smtClean="0">
                <a:solidFill>
                  <a:srgbClr val="002060"/>
                </a:solidFill>
              </a:rPr>
              <a:t>dengan </a:t>
            </a:r>
            <a:r>
              <a:rPr lang="fi-FI" sz="2400" i="1" dirty="0" smtClean="0">
                <a:solidFill>
                  <a:srgbClr val="002060"/>
                </a:solidFill>
              </a:rPr>
              <a:t>mengacu pada Internat</a:t>
            </a:r>
            <a:r>
              <a:rPr lang="id-ID" sz="2400" i="1" dirty="0" smtClean="0">
                <a:solidFill>
                  <a:srgbClr val="002060"/>
                </a:solidFill>
              </a:rPr>
              <a:t>i</a:t>
            </a:r>
            <a:r>
              <a:rPr lang="fi-FI" sz="2400" i="1" dirty="0" smtClean="0">
                <a:solidFill>
                  <a:srgbClr val="002060"/>
                </a:solidFill>
              </a:rPr>
              <a:t>onal Public Sector Accounting Standards (IPSAS) </a:t>
            </a:r>
            <a:r>
              <a:rPr lang="id-ID" sz="2400" dirty="0" smtClean="0">
                <a:solidFill>
                  <a:srgbClr val="002060"/>
                </a:solidFill>
              </a:rPr>
              <a:t>dan </a:t>
            </a:r>
            <a:r>
              <a:rPr lang="fi-FI" sz="2400" dirty="0" smtClean="0">
                <a:solidFill>
                  <a:srgbClr val="002060"/>
                </a:solidFill>
              </a:rPr>
              <a:t>memperhatikan peraturan perundangan serta kondisi Indonesia</a:t>
            </a:r>
            <a:r>
              <a:rPr lang="id-ID" sz="2400" dirty="0" smtClean="0">
                <a:solidFill>
                  <a:srgbClr val="002060"/>
                </a:solidFill>
              </a:rPr>
              <a:t>.</a:t>
            </a:r>
            <a:endParaRPr lang="en-US" sz="2400" dirty="0" smtClean="0">
              <a:solidFill>
                <a:srgbClr val="002060"/>
              </a:solidFill>
            </a:endParaRPr>
          </a:p>
          <a:p>
            <a:pPr algn="just" eaLnBrk="1" hangingPunct="1">
              <a:buClr>
                <a:schemeClr val="tx1"/>
              </a:buClr>
              <a:defRPr/>
            </a:pPr>
            <a:r>
              <a:rPr lang="en-US" dirty="0" smtClean="0">
                <a:solidFill>
                  <a:srgbClr val="002060"/>
                </a:solidFill>
              </a:rPr>
              <a:t>P</a:t>
            </a:r>
            <a:r>
              <a:rPr lang="fi-FI" dirty="0" smtClean="0">
                <a:solidFill>
                  <a:srgbClr val="002060"/>
                </a:solidFill>
              </a:rPr>
              <a:t>ertimbangan: </a:t>
            </a:r>
          </a:p>
          <a:p>
            <a:pPr lvl="1" algn="just" eaLnBrk="1" hangingPunct="1">
              <a:buClr>
                <a:schemeClr val="tx1"/>
              </a:buClr>
              <a:defRPr/>
            </a:pPr>
            <a:r>
              <a:rPr lang="fi-FI" sz="2400" dirty="0" smtClean="0">
                <a:solidFill>
                  <a:srgbClr val="002060"/>
                </a:solidFill>
              </a:rPr>
              <a:t>SAP yang ditetapkan dengan PP 24/2005 berbasis ”Kas Menuju Akrual” sebagian besar telah mengacu pada praktik akuntansi berbasis akrual,</a:t>
            </a:r>
          </a:p>
          <a:p>
            <a:pPr lvl="1" algn="just" eaLnBrk="1" hangingPunct="1">
              <a:buClr>
                <a:schemeClr val="tx1"/>
              </a:buClr>
              <a:defRPr/>
            </a:pPr>
            <a:r>
              <a:rPr lang="fi-FI" sz="2400" dirty="0" smtClean="0">
                <a:solidFill>
                  <a:srgbClr val="002060"/>
                </a:solidFill>
              </a:rPr>
              <a:t>Para Pengguna yang sudah terbiasa dengan SAP PP 24/2005 dapat melihat kesinambungannya.</a:t>
            </a:r>
          </a:p>
        </p:txBody>
      </p:sp>
      <p:sp>
        <p:nvSpPr>
          <p:cNvPr id="13315" name="Title 2"/>
          <p:cNvSpPr>
            <a:spLocks noGrp="1"/>
          </p:cNvSpPr>
          <p:nvPr>
            <p:ph type="title"/>
          </p:nvPr>
        </p:nvSpPr>
        <p:spPr>
          <a:xfrm>
            <a:off x="898634" y="0"/>
            <a:ext cx="8245366" cy="819807"/>
          </a:xfrm>
          <a:solidFill>
            <a:schemeClr val="accent2">
              <a:lumMod val="75000"/>
            </a:schemeClr>
          </a:solidFill>
        </p:spPr>
        <p:txBody>
          <a:bodyPr/>
          <a:lstStyle/>
          <a:p>
            <a:pPr algn="ctr" eaLnBrk="1" hangingPunct="1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PENYUSUNAN SAP AKRUAL</a:t>
            </a:r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2"/>
          <p:cNvSpPr>
            <a:spLocks noGrp="1"/>
          </p:cNvSpPr>
          <p:nvPr>
            <p:ph type="ctrTitle"/>
          </p:nvPr>
        </p:nvSpPr>
        <p:spPr>
          <a:xfrm>
            <a:off x="882868" y="-1"/>
            <a:ext cx="8261131" cy="822960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algn="ctr" eaLnBrk="1" hangingPunct="1"/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KRONOLOGIS SAP AKRUAL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type="subTitle" idx="1"/>
          </p:nvPr>
        </p:nvSpPr>
        <p:spPr>
          <a:xfrm>
            <a:off x="252248" y="990600"/>
            <a:ext cx="8399627" cy="5465763"/>
          </a:xfrm>
        </p:spPr>
        <p:txBody>
          <a:bodyPr/>
          <a:lstStyle/>
          <a:p>
            <a:pPr lvl="1" indent="-457200" algn="just" eaLnBrk="1" hangingPunct="1"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Dengar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Pendapat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(</a:t>
            </a:r>
            <a:r>
              <a:rPr lang="en-US" sz="2400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hearing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)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telah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dilaksanakan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dari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tahun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2007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sampai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tahun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2008</a:t>
            </a:r>
          </a:p>
          <a:p>
            <a:pPr lvl="1" indent="-457200" algn="just"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September 2008,</a:t>
            </a:r>
            <a:r>
              <a:rPr lang="id-ID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konsultasi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ke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DPR</a:t>
            </a:r>
          </a:p>
          <a:p>
            <a:pPr lvl="1" indent="-457200" algn="just"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Desember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2008, draft final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telah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disampaikan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ke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BPK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untuk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dimintakan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pertimbangan</a:t>
            </a:r>
            <a:endParaRPr lang="en-US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 indent="-457200" algn="just"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Februari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2009,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Surat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Pertimbangan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BPK</a:t>
            </a:r>
          </a:p>
          <a:p>
            <a:pPr lvl="1" indent="-457200" algn="just"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Agustus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2009, RPP SAP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Akrual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disampaikan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ke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Menkeu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dan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Menhukham</a:t>
            </a:r>
            <a:endParaRPr lang="en-US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 indent="-457200" algn="just"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November 2009-Juni 2010,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pembahasan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dengan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Menhukham</a:t>
            </a:r>
            <a:endParaRPr lang="en-US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 indent="-457200" algn="just"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Juli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2010, RPP SAP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Akrual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disampaikan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ke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Mensesneg</a:t>
            </a:r>
            <a:endParaRPr lang="en-US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lvl="1" indent="-457200" algn="just">
              <a:buClr>
                <a:schemeClr val="tx2"/>
              </a:buClr>
              <a:buSzPct val="100000"/>
              <a:buFont typeface="+mj-lt"/>
              <a:buAutoNum type="arabicPeriod"/>
              <a:defRPr/>
            </a:pP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Oktober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2010,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terbit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PP 71</a:t>
            </a:r>
            <a:r>
              <a:rPr lang="id-ID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/2010</a:t>
            </a: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SAP </a:t>
            </a:r>
            <a:r>
              <a:rPr lang="en-US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Akrual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"/>
            <a:ext cx="8229599" cy="819806"/>
          </a:xfrm>
        </p:spPr>
        <p:txBody>
          <a:bodyPr/>
          <a:lstStyle/>
          <a:p>
            <a:pPr algn="ctr"/>
            <a:r>
              <a:rPr lang="id-ID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LINGKUP PENGATURAN PP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71</a:t>
            </a:r>
            <a:r>
              <a:rPr lang="id-ID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/2010</a:t>
            </a:r>
            <a:r>
              <a:rPr 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280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2000" dirty="0" smtClean="0"/>
              <a:t>(PENJELASAN UMUM)</a:t>
            </a:r>
            <a:endParaRPr lang="en-US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sz="2800" dirty="0" smtClean="0"/>
              <a:t>M</a:t>
            </a: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eliputi SAP Berbasis Akrual dan SAP Berbasis Kas Menuju Akrual</a:t>
            </a:r>
            <a:endParaRPr lang="en-US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Clr>
                <a:schemeClr val="tx1"/>
              </a:buClr>
            </a:pP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SAP Berbasis Akrual terdapat pada Lampiran I dan berlaku sejak tanggal ditetapkan dan dapat segera diterapkan oleh setiap entitas</a:t>
            </a:r>
            <a:endParaRPr lang="en-US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Clr>
                <a:schemeClr val="tx1"/>
              </a:buClr>
            </a:pP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SAP Berbasis Kas Menuju Akrual pada Lampiran II berlaku selama masa transisi bagi entitas yang belum siap untuk menerapkan SAP Berbasis Akrual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8372" y="1101639"/>
            <a:ext cx="8434552" cy="5134708"/>
          </a:xfrm>
        </p:spPr>
        <p:txBody>
          <a:bodyPr/>
          <a:lstStyle/>
          <a:p>
            <a:pPr>
              <a:buClr>
                <a:schemeClr val="tx1"/>
              </a:buClr>
              <a:buSzPct val="120000"/>
            </a:pP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Penerapan SAP Berbasis Akrual</a:t>
            </a:r>
            <a:r>
              <a:rPr lang="en-US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dapat dilaksanakan secara bertahap dari penerapan SAP Berbasis Kas Menuju Akrual menjadi penerapan SAP Berbasis Akrual</a:t>
            </a:r>
            <a:endParaRPr lang="en-US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Clr>
                <a:schemeClr val="tx1"/>
              </a:buClr>
              <a:buSzPct val="120000"/>
            </a:pP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Ketentuan lebih lanjut mengenai penerapan SAP Berbasis Akrual secara bertahap pada pemerintah pusat diatur dengan Peraturan Menteri Keuangan</a:t>
            </a:r>
            <a:endParaRPr lang="en-US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Clr>
                <a:schemeClr val="tx1"/>
              </a:buClr>
              <a:buSzPct val="120000"/>
            </a:pP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Ketentuan lebih lanjut mengenai penerapan SAP Berbasis Akrual secara bertahap pada pemerintah daerah diatur dengan Peraturan Menteri Dalam Negeri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dirty="0" smtClean="0"/>
              <a:t>PENERAPAN BASIS AKRUAL</a:t>
            </a:r>
            <a:br>
              <a:rPr lang="en-US" sz="2800" dirty="0" smtClean="0"/>
            </a:br>
            <a:r>
              <a:rPr lang="en-US" sz="2000" dirty="0" smtClean="0"/>
              <a:t>(PASAL</a:t>
            </a:r>
            <a:r>
              <a:rPr lang="id-ID" sz="2000" dirty="0" smtClean="0"/>
              <a:t> </a:t>
            </a:r>
            <a:r>
              <a:rPr lang="en-US" sz="2000" dirty="0" smtClean="0"/>
              <a:t>7)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Dalam hal diperlukan perubahan terhadap PSAP, perubahan tersebut diatur dengan Peraturan Menteri Keuangan setelah mendapat pertimbangan dari Badan Pemeriksa Keuangan</a:t>
            </a:r>
            <a:endParaRPr lang="en-US" sz="28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Clr>
                <a:schemeClr val="tx1"/>
              </a:buClr>
            </a:pP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Rancangan perubahan PSAP </a:t>
            </a:r>
            <a:r>
              <a:rPr lang="en-US" sz="28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tersebut</a:t>
            </a:r>
            <a:r>
              <a:rPr lang="id-ID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disusun oleh KSAP sesuai dengan mekanisme yang berlaku dalam penyusunan SAP</a:t>
            </a:r>
            <a:endParaRPr lang="en-US" sz="2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3200" dirty="0" smtClean="0"/>
              <a:t>PERUBAHAN PSAP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000" dirty="0" smtClean="0"/>
              <a:t>(PASAL 5)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99545" y="1040524"/>
            <a:ext cx="8691946" cy="5517931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</a:pPr>
            <a:r>
              <a:rPr lang="en-US" sz="2200" dirty="0" err="1" smtClean="0">
                <a:solidFill>
                  <a:srgbClr val="004D83"/>
                </a:solidFill>
              </a:rPr>
              <a:t>Kerangka</a:t>
            </a:r>
            <a:r>
              <a:rPr lang="en-US" sz="2200" dirty="0" smtClean="0">
                <a:solidFill>
                  <a:srgbClr val="004D83"/>
                </a:solidFill>
              </a:rPr>
              <a:t> </a:t>
            </a:r>
            <a:r>
              <a:rPr lang="en-US" sz="2200" dirty="0" err="1" smtClean="0">
                <a:solidFill>
                  <a:srgbClr val="004D83"/>
                </a:solidFill>
              </a:rPr>
              <a:t>Konseptual</a:t>
            </a:r>
            <a:r>
              <a:rPr lang="en-US" sz="2200" dirty="0" smtClean="0">
                <a:solidFill>
                  <a:srgbClr val="004D83"/>
                </a:solidFill>
              </a:rPr>
              <a:t> </a:t>
            </a:r>
            <a:r>
              <a:rPr lang="en-US" sz="2200" dirty="0" err="1" smtClean="0">
                <a:solidFill>
                  <a:srgbClr val="004D83"/>
                </a:solidFill>
              </a:rPr>
              <a:t>Akuntansi</a:t>
            </a:r>
            <a:r>
              <a:rPr lang="en-US" sz="2200" dirty="0" smtClean="0">
                <a:solidFill>
                  <a:srgbClr val="004D83"/>
                </a:solidFill>
              </a:rPr>
              <a:t> </a:t>
            </a:r>
            <a:r>
              <a:rPr lang="en-US" sz="2200" dirty="0" err="1" smtClean="0">
                <a:solidFill>
                  <a:srgbClr val="004D83"/>
                </a:solidFill>
              </a:rPr>
              <a:t>Pemerintahan</a:t>
            </a:r>
            <a:endParaRPr lang="id-ID" sz="2200" dirty="0" smtClean="0">
              <a:solidFill>
                <a:srgbClr val="004D83"/>
              </a:solidFill>
            </a:endParaRPr>
          </a:p>
          <a:p>
            <a:pPr marL="609600" indent="-609600" eaLnBrk="1" hangingPunct="1">
              <a:lnSpc>
                <a:spcPct val="80000"/>
              </a:lnSpc>
              <a:spcBef>
                <a:spcPts val="0"/>
              </a:spcBef>
              <a:buFont typeface="Wingdings" pitchFamily="2" charset="2"/>
              <a:buNone/>
            </a:pPr>
            <a:r>
              <a:rPr lang="id-ID" sz="2200" dirty="0" smtClean="0">
                <a:solidFill>
                  <a:srgbClr val="004D83"/>
                </a:solidFill>
              </a:rPr>
              <a:t>Pernyataan Standar Akuntansi Pemerintahan (PSAP):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id-ID" sz="2200" dirty="0" smtClean="0">
                <a:solidFill>
                  <a:srgbClr val="004D83"/>
                </a:solidFill>
              </a:rPr>
              <a:t>PSAP Nomor 01 tentang Penyajian Laporan Keuangan;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id-ID" sz="2200" dirty="0" smtClean="0">
                <a:solidFill>
                  <a:srgbClr val="004D83"/>
                </a:solidFill>
              </a:rPr>
              <a:t>PSAP Nomor 02 tentang Laporan Realisasi Anggaran;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id-ID" sz="2200" dirty="0" smtClean="0">
                <a:solidFill>
                  <a:srgbClr val="004D83"/>
                </a:solidFill>
              </a:rPr>
              <a:t>PSAP Nomor 03 tentang Laporan Arus Kas;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id-ID" sz="2200" dirty="0" smtClean="0">
                <a:solidFill>
                  <a:srgbClr val="004D83"/>
                </a:solidFill>
              </a:rPr>
              <a:t>PSAP Nomor 04 tentang Catatan atas Laporan Keuangan;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en-US" sz="2200" dirty="0" smtClean="0">
                <a:solidFill>
                  <a:srgbClr val="004D83"/>
                </a:solidFill>
              </a:rPr>
              <a:t>PSAP </a:t>
            </a:r>
            <a:r>
              <a:rPr lang="en-US" sz="2200" dirty="0" err="1" smtClean="0">
                <a:solidFill>
                  <a:srgbClr val="004D83"/>
                </a:solidFill>
              </a:rPr>
              <a:t>Nomor</a:t>
            </a:r>
            <a:r>
              <a:rPr lang="en-US" sz="2200" dirty="0" smtClean="0">
                <a:solidFill>
                  <a:srgbClr val="004D83"/>
                </a:solidFill>
              </a:rPr>
              <a:t> 05 </a:t>
            </a:r>
            <a:r>
              <a:rPr lang="en-US" sz="2200" dirty="0" err="1" smtClean="0">
                <a:solidFill>
                  <a:srgbClr val="004D83"/>
                </a:solidFill>
              </a:rPr>
              <a:t>tentang</a:t>
            </a:r>
            <a:r>
              <a:rPr lang="en-US" sz="2200" dirty="0" smtClean="0">
                <a:solidFill>
                  <a:srgbClr val="004D83"/>
                </a:solidFill>
              </a:rPr>
              <a:t> </a:t>
            </a:r>
            <a:r>
              <a:rPr lang="en-US" sz="2200" dirty="0" err="1" smtClean="0">
                <a:solidFill>
                  <a:srgbClr val="004D83"/>
                </a:solidFill>
              </a:rPr>
              <a:t>Akuntansi</a:t>
            </a:r>
            <a:r>
              <a:rPr lang="en-US" sz="2200" dirty="0" smtClean="0">
                <a:solidFill>
                  <a:srgbClr val="004D83"/>
                </a:solidFill>
              </a:rPr>
              <a:t> </a:t>
            </a:r>
            <a:r>
              <a:rPr lang="en-US" sz="2200" dirty="0" err="1" smtClean="0">
                <a:solidFill>
                  <a:srgbClr val="004D83"/>
                </a:solidFill>
              </a:rPr>
              <a:t>Persediaan</a:t>
            </a:r>
            <a:r>
              <a:rPr lang="en-US" sz="2200" dirty="0" smtClean="0">
                <a:solidFill>
                  <a:srgbClr val="004D83"/>
                </a:solidFill>
              </a:rPr>
              <a:t>;</a:t>
            </a: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en-US" sz="2200" dirty="0" smtClean="0">
                <a:solidFill>
                  <a:srgbClr val="004D83"/>
                </a:solidFill>
              </a:rPr>
              <a:t>PSAP </a:t>
            </a:r>
            <a:r>
              <a:rPr lang="en-US" sz="2200" dirty="0" err="1" smtClean="0">
                <a:solidFill>
                  <a:srgbClr val="004D83"/>
                </a:solidFill>
              </a:rPr>
              <a:t>Nomor</a:t>
            </a:r>
            <a:r>
              <a:rPr lang="en-US" sz="2200" dirty="0" smtClean="0">
                <a:solidFill>
                  <a:srgbClr val="004D83"/>
                </a:solidFill>
              </a:rPr>
              <a:t> 06 </a:t>
            </a:r>
            <a:r>
              <a:rPr lang="en-US" sz="2200" dirty="0" err="1" smtClean="0">
                <a:solidFill>
                  <a:srgbClr val="004D83"/>
                </a:solidFill>
              </a:rPr>
              <a:t>tentang</a:t>
            </a:r>
            <a:r>
              <a:rPr lang="en-US" sz="2200" dirty="0" smtClean="0">
                <a:solidFill>
                  <a:srgbClr val="004D83"/>
                </a:solidFill>
              </a:rPr>
              <a:t> </a:t>
            </a:r>
            <a:r>
              <a:rPr lang="en-US" sz="2200" dirty="0" err="1" smtClean="0">
                <a:solidFill>
                  <a:srgbClr val="004D83"/>
                </a:solidFill>
              </a:rPr>
              <a:t>Akuntansi</a:t>
            </a:r>
            <a:r>
              <a:rPr lang="en-US" sz="2200" dirty="0" smtClean="0">
                <a:solidFill>
                  <a:srgbClr val="004D83"/>
                </a:solidFill>
              </a:rPr>
              <a:t> </a:t>
            </a:r>
            <a:r>
              <a:rPr lang="en-US" sz="2200" dirty="0" err="1" smtClean="0">
                <a:solidFill>
                  <a:srgbClr val="004D83"/>
                </a:solidFill>
              </a:rPr>
              <a:t>Investasi</a:t>
            </a:r>
            <a:r>
              <a:rPr lang="en-US" sz="2200" dirty="0" smtClean="0">
                <a:solidFill>
                  <a:srgbClr val="004D83"/>
                </a:solidFill>
              </a:rPr>
              <a:t>;</a:t>
            </a: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fi-FI" sz="2200" dirty="0" smtClean="0">
                <a:solidFill>
                  <a:srgbClr val="004D83"/>
                </a:solidFill>
              </a:rPr>
              <a:t>PSAP Nomor 07 tentang Akuntansi Aset Tetap;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fi-FI" sz="2200" dirty="0" smtClean="0">
                <a:solidFill>
                  <a:srgbClr val="004D83"/>
                </a:solidFill>
              </a:rPr>
              <a:t>PSAP Nomor 08 tentang Akuntansi Konstruksi Dalam Pengerjaan;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fi-FI" sz="2200" dirty="0" smtClean="0">
                <a:solidFill>
                  <a:srgbClr val="004D83"/>
                </a:solidFill>
              </a:rPr>
              <a:t>PSAP Nomor 09 tentang Akuntansi Kewajiban;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fi-FI" sz="2200" dirty="0" smtClean="0">
                <a:solidFill>
                  <a:srgbClr val="004D83"/>
                </a:solidFill>
              </a:rPr>
              <a:t>PSAP Nomor 10 tentang Koreksi Kesalahan, Perubahan Kebijakan Akuntansi, dan Peristiwa Luar Biasa;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fi-FI" sz="2200" dirty="0" smtClean="0">
                <a:solidFill>
                  <a:srgbClr val="004D83"/>
                </a:solidFill>
              </a:rPr>
              <a:t>PSAP Nomor 11 tentang Laporan Keuangan Konsolidasian;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520700" indent="-520700" eaLnBrk="1" hangingPunct="1">
              <a:spcBef>
                <a:spcPts val="0"/>
              </a:spcBef>
              <a:buClr>
                <a:srgbClr val="003366"/>
              </a:buClr>
              <a:buFontTx/>
              <a:buAutoNum type="arabicPeriod"/>
            </a:pPr>
            <a:r>
              <a:rPr lang="fi-FI" sz="2200" dirty="0" smtClean="0">
                <a:solidFill>
                  <a:srgbClr val="004D83"/>
                </a:solidFill>
              </a:rPr>
              <a:t>PSAP Nomor 12 tentang Laporan Operasional.</a:t>
            </a:r>
            <a:endParaRPr lang="en-US" sz="2200" dirty="0" smtClean="0">
              <a:solidFill>
                <a:srgbClr val="004D83"/>
              </a:solidFill>
            </a:endParaRPr>
          </a:p>
          <a:p>
            <a:pPr marL="609600" indent="-609600" eaLnBrk="1" hangingPunct="1">
              <a:spcBef>
                <a:spcPts val="0"/>
              </a:spcBef>
              <a:buFontTx/>
              <a:buNone/>
            </a:pPr>
            <a:endParaRPr lang="en-US" dirty="0" smtClean="0"/>
          </a:p>
        </p:txBody>
      </p:sp>
      <p:sp>
        <p:nvSpPr>
          <p:cNvPr id="15363" name="Title 2"/>
          <p:cNvSpPr>
            <a:spLocks noGrp="1"/>
          </p:cNvSpPr>
          <p:nvPr>
            <p:ph type="title"/>
          </p:nvPr>
        </p:nvSpPr>
        <p:spPr>
          <a:xfrm>
            <a:off x="882870" y="0"/>
            <a:ext cx="8261130" cy="819807"/>
          </a:xfrm>
        </p:spPr>
        <p:txBody>
          <a:bodyPr/>
          <a:lstStyle/>
          <a:p>
            <a:pPr algn="ctr" eaLnBrk="1" hangingPunct="1"/>
            <a:r>
              <a:rPr lang="id-ID" sz="3200" dirty="0" smtClean="0"/>
              <a:t>STRUKTUR SAP BERBASIS AKRUAL</a:t>
            </a:r>
            <a:r>
              <a:rPr lang="id-ID" dirty="0" smtClean="0"/>
              <a:t/>
            </a:r>
            <a:br>
              <a:rPr lang="id-ID" dirty="0" smtClean="0"/>
            </a:br>
            <a:r>
              <a:rPr lang="en-US" sz="2000" dirty="0" smtClean="0"/>
              <a:t>(LAMPIRAN I)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Placeholder 8" descr="Rectangle: Click to edit Master text styles&#10;Second level&#10;Third level&#10;Fourth level&#10;Fifth level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fi-FI" sz="4000" dirty="0" smtClean="0"/>
              <a:t>Dimodifikasi dan diperbarui </a:t>
            </a:r>
            <a:r>
              <a:rPr lang="id-ID" sz="4000" dirty="0" smtClean="0"/>
              <a:t>sehingga </a:t>
            </a:r>
            <a:r>
              <a:rPr lang="fi-FI" sz="4000" dirty="0" smtClean="0"/>
              <a:t>menjadi Kerangka Konseptual berbasis akrual</a:t>
            </a:r>
            <a:endParaRPr lang="en-US" sz="4000" dirty="0" smtClean="0"/>
          </a:p>
        </p:txBody>
      </p:sp>
      <p:sp>
        <p:nvSpPr>
          <p:cNvPr id="13314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id-ID" sz="3200" dirty="0" smtClean="0"/>
              <a:t>K</a:t>
            </a:r>
            <a:r>
              <a:rPr lang="fi-FI" sz="3200" dirty="0" smtClean="0"/>
              <a:t>ERANGKA KONSEPTUAL</a:t>
            </a:r>
            <a:endParaRPr lang="en-US" sz="3200" b="0" cap="none" dirty="0" smtClean="0"/>
          </a:p>
        </p:txBody>
      </p:sp>
      <p:sp>
        <p:nvSpPr>
          <p:cNvPr id="13316" name="Date Placeholder 3"/>
          <p:cNvSpPr>
            <a:spLocks noGrp="1"/>
          </p:cNvSpPr>
          <p:nvPr>
            <p:ph type="dt" sz="quarter" idx="4294967295"/>
          </p:nvPr>
        </p:nvSpPr>
        <p:spPr>
          <a:xfrm>
            <a:off x="72390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038802F-3ABA-480E-9C83-9E7CCD474191}" type="datetime1">
              <a:rPr lang="id-ID" smtClean="0"/>
              <a:pPr>
                <a:defRPr/>
              </a:pPr>
              <a:t>13/12/2010</a:t>
            </a:fld>
            <a:endParaRPr lang="id-ID" smtClean="0"/>
          </a:p>
        </p:txBody>
      </p:sp>
      <p:sp>
        <p:nvSpPr>
          <p:cNvPr id="13317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6248400" y="6248400"/>
            <a:ext cx="2895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www.ksap</a:t>
            </a:r>
            <a:r>
              <a:rPr lang="id-ID" smtClean="0"/>
              <a:t>.</a:t>
            </a:r>
            <a:r>
              <a:rPr lang="en-US" smtClean="0"/>
              <a:t>org</a:t>
            </a:r>
            <a:endParaRPr lang="id-ID" smtClean="0"/>
          </a:p>
        </p:txBody>
      </p:sp>
      <p:sp>
        <p:nvSpPr>
          <p:cNvPr id="13318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0" y="6248400"/>
            <a:ext cx="19050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id-ID" smtClean="0"/>
              <a:t>Page </a:t>
            </a:r>
            <a:fld id="{9440EFA5-B723-49F7-8072-3D8DBC07C82A}" type="slidenum">
              <a:rPr lang="id-ID" smtClean="0"/>
              <a:pPr>
                <a:defRPr/>
              </a:pPr>
              <a:t>9</a:t>
            </a:fld>
            <a:endParaRPr lang="id-ID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">
      <a:dk1>
        <a:srgbClr val="183883"/>
      </a:dk1>
      <a:lt1>
        <a:srgbClr val="FFFFFF"/>
      </a:lt1>
      <a:dk2>
        <a:srgbClr val="183883"/>
      </a:dk2>
      <a:lt2>
        <a:srgbClr val="808080"/>
      </a:lt2>
      <a:accent1>
        <a:srgbClr val="D4E3F7"/>
      </a:accent1>
      <a:accent2>
        <a:srgbClr val="0067AF"/>
      </a:accent2>
      <a:accent3>
        <a:srgbClr val="FFFFFF"/>
      </a:accent3>
      <a:accent4>
        <a:srgbClr val="132E6F"/>
      </a:accent4>
      <a:accent5>
        <a:srgbClr val="E6EFFA"/>
      </a:accent5>
      <a:accent6>
        <a:srgbClr val="005D9E"/>
      </a:accent6>
      <a:hlink>
        <a:srgbClr val="365B91"/>
      </a:hlink>
      <a:folHlink>
        <a:srgbClr val="0099A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183883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183883"/>
        </a:dk1>
        <a:lt1>
          <a:srgbClr val="FFFFFF"/>
        </a:lt1>
        <a:dk2>
          <a:srgbClr val="000000"/>
        </a:dk2>
        <a:lt2>
          <a:srgbClr val="808080"/>
        </a:lt2>
        <a:accent1>
          <a:srgbClr val="D4E3F7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183883"/>
        </a:dk1>
        <a:lt1>
          <a:srgbClr val="FFFFFF"/>
        </a:lt1>
        <a:dk2>
          <a:srgbClr val="183883"/>
        </a:dk2>
        <a:lt2>
          <a:srgbClr val="808080"/>
        </a:lt2>
        <a:accent1>
          <a:srgbClr val="D4E3F7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183883"/>
        </a:dk1>
        <a:lt1>
          <a:srgbClr val="FFFFFF"/>
        </a:lt1>
        <a:dk2>
          <a:srgbClr val="183883"/>
        </a:dk2>
        <a:lt2>
          <a:srgbClr val="808080"/>
        </a:lt2>
        <a:accent1>
          <a:srgbClr val="D4E3F7"/>
        </a:accent1>
        <a:accent2>
          <a:srgbClr val="0067AF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005D9E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964</Words>
  <Application>Microsoft Office PowerPoint</Application>
  <PresentationFormat>On-screen Show (4:3)</PresentationFormat>
  <Paragraphs>157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Default Design</vt:lpstr>
      <vt:lpstr>Slide 1</vt:lpstr>
      <vt:lpstr>DASAR HUKUM</vt:lpstr>
      <vt:lpstr>PENYUSUNAN SAP AKRUAL </vt:lpstr>
      <vt:lpstr>KRONOLOGIS SAP AKRUAL</vt:lpstr>
      <vt:lpstr>LINGKUP PENGATURAN PP 71/2010 (PENJELASAN UMUM)</vt:lpstr>
      <vt:lpstr>PENERAPAN BASIS AKRUAL (PASAL 7)</vt:lpstr>
      <vt:lpstr>PERUBAHAN PSAP (PASAL 5)</vt:lpstr>
      <vt:lpstr>STRUKTUR SAP BERBASIS AKRUAL (LAMPIRAN I)</vt:lpstr>
      <vt:lpstr>KERANGKA KONSEPTUAL</vt:lpstr>
      <vt:lpstr>KOMPONEN LK</vt:lpstr>
      <vt:lpstr>LAPORAN REALISASI ANGGARAN (1-2)</vt:lpstr>
      <vt:lpstr>STRUKTUR LRA (2-2)</vt:lpstr>
      <vt:lpstr>LAPORAN PERUBAHAN SAL</vt:lpstr>
      <vt:lpstr> STRUKTUR LP SAL</vt:lpstr>
      <vt:lpstr>NERACA</vt:lpstr>
      <vt:lpstr>LAPORAN OPERASIONAL</vt:lpstr>
      <vt:lpstr>LAPORAN PERUBAHAN EKUITAS</vt:lpstr>
      <vt:lpstr>HUBUNGAN ANTAR LAPORAN</vt:lpstr>
      <vt:lpstr>STRATEGI PENERAPAN SAP AKRUAL (1-2)</vt:lpstr>
      <vt:lpstr>STRATEGI PENERAPAN SAP AKRUAL (1-2)</vt:lpstr>
      <vt:lpstr>Slide 21</vt:lpstr>
    </vt:vector>
  </TitlesOfParts>
  <Company>Presentation Magazine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2 Template</dc:title>
  <dc:creator>Presentation Magazine</dc:creator>
  <cp:lastModifiedBy>USER</cp:lastModifiedBy>
  <cp:revision>106</cp:revision>
  <dcterms:created xsi:type="dcterms:W3CDTF">2005-02-28T14:06:28Z</dcterms:created>
  <dcterms:modified xsi:type="dcterms:W3CDTF">2010-12-13T16:03:46Z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hecked by">
    <vt:lpwstr>Presentation Helper</vt:lpwstr>
  </property>
</Properties>
</file>